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3"/>
  </p:notesMasterIdLst>
  <p:handoutMasterIdLst>
    <p:handoutMasterId r:id="rId84"/>
  </p:handoutMasterIdLst>
  <p:sldIdLst>
    <p:sldId id="403" r:id="rId2"/>
    <p:sldId id="257" r:id="rId3"/>
    <p:sldId id="323" r:id="rId4"/>
    <p:sldId id="324" r:id="rId5"/>
    <p:sldId id="360" r:id="rId6"/>
    <p:sldId id="356" r:id="rId7"/>
    <p:sldId id="327" r:id="rId8"/>
    <p:sldId id="328" r:id="rId9"/>
    <p:sldId id="329" r:id="rId10"/>
    <p:sldId id="332" r:id="rId11"/>
    <p:sldId id="333" r:id="rId12"/>
    <p:sldId id="398" r:id="rId13"/>
    <p:sldId id="410" r:id="rId14"/>
    <p:sldId id="354" r:id="rId15"/>
    <p:sldId id="363" r:id="rId16"/>
    <p:sldId id="364" r:id="rId17"/>
    <p:sldId id="365" r:id="rId18"/>
    <p:sldId id="288" r:id="rId19"/>
    <p:sldId id="368" r:id="rId20"/>
    <p:sldId id="367" r:id="rId21"/>
    <p:sldId id="370" r:id="rId22"/>
    <p:sldId id="369" r:id="rId23"/>
    <p:sldId id="331" r:id="rId24"/>
    <p:sldId id="258" r:id="rId25"/>
    <p:sldId id="261" r:id="rId26"/>
    <p:sldId id="263" r:id="rId27"/>
    <p:sldId id="335" r:id="rId28"/>
    <p:sldId id="337" r:id="rId29"/>
    <p:sldId id="265" r:id="rId30"/>
    <p:sldId id="264" r:id="rId31"/>
    <p:sldId id="268" r:id="rId32"/>
    <p:sldId id="314" r:id="rId33"/>
    <p:sldId id="315" r:id="rId34"/>
    <p:sldId id="267" r:id="rId35"/>
    <p:sldId id="270" r:id="rId36"/>
    <p:sldId id="310" r:id="rId37"/>
    <p:sldId id="277" r:id="rId38"/>
    <p:sldId id="272" r:id="rId39"/>
    <p:sldId id="274" r:id="rId40"/>
    <p:sldId id="308" r:id="rId41"/>
    <p:sldId id="275" r:id="rId42"/>
    <p:sldId id="276" r:id="rId43"/>
    <p:sldId id="307" r:id="rId44"/>
    <p:sldId id="316" r:id="rId45"/>
    <p:sldId id="278" r:id="rId46"/>
    <p:sldId id="292" r:id="rId47"/>
    <p:sldId id="280" r:id="rId48"/>
    <p:sldId id="282" r:id="rId49"/>
    <p:sldId id="322" r:id="rId50"/>
    <p:sldId id="343" r:id="rId51"/>
    <p:sldId id="283" r:id="rId52"/>
    <p:sldId id="312" r:id="rId53"/>
    <p:sldId id="346" r:id="rId54"/>
    <p:sldId id="347" r:id="rId55"/>
    <p:sldId id="348" r:id="rId56"/>
    <p:sldId id="415" r:id="rId57"/>
    <p:sldId id="344" r:id="rId58"/>
    <p:sldId id="396" r:id="rId59"/>
    <p:sldId id="411" r:id="rId60"/>
    <p:sldId id="318" r:id="rId61"/>
    <p:sldId id="345" r:id="rId62"/>
    <p:sldId id="349" r:id="rId63"/>
    <p:sldId id="350" r:id="rId64"/>
    <p:sldId id="412" r:id="rId65"/>
    <p:sldId id="413" r:id="rId66"/>
    <p:sldId id="414" r:id="rId67"/>
    <p:sldId id="317" r:id="rId68"/>
    <p:sldId id="401" r:id="rId69"/>
    <p:sldId id="417" r:id="rId70"/>
    <p:sldId id="420" r:id="rId71"/>
    <p:sldId id="418" r:id="rId72"/>
    <p:sldId id="419" r:id="rId73"/>
    <p:sldId id="338" r:id="rId74"/>
    <p:sldId id="383" r:id="rId75"/>
    <p:sldId id="402" r:id="rId76"/>
    <p:sldId id="400" r:id="rId77"/>
    <p:sldId id="406" r:id="rId78"/>
    <p:sldId id="319" r:id="rId79"/>
    <p:sldId id="394" r:id="rId80"/>
    <p:sldId id="321" r:id="rId81"/>
    <p:sldId id="285" r:id="rId8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5619" autoAdjust="0"/>
    <p:restoredTop sz="94434" autoAdjust="0"/>
  </p:normalViewPr>
  <p:slideViewPr>
    <p:cSldViewPr>
      <p:cViewPr varScale="1">
        <p:scale>
          <a:sx n="69" d="100"/>
          <a:sy n="69" d="100"/>
        </p:scale>
        <p:origin x="-1152" y="-96"/>
      </p:cViewPr>
      <p:guideLst>
        <p:guide orient="horz" pos="2160"/>
        <p:guide pos="2880"/>
      </p:guideLst>
    </p:cSldViewPr>
  </p:slideViewPr>
  <p:outlineViewPr>
    <p:cViewPr>
      <p:scale>
        <a:sx n="33" d="100"/>
        <a:sy n="33" d="100"/>
      </p:scale>
      <p:origin x="30" y="20334"/>
    </p:cViewPr>
  </p:outlineViewPr>
  <p:notesTextViewPr>
    <p:cViewPr>
      <p:scale>
        <a:sx n="100" d="100"/>
        <a:sy n="100" d="100"/>
      </p:scale>
      <p:origin x="0" y="0"/>
    </p:cViewPr>
  </p:notesTextViewPr>
  <p:sorterViewPr>
    <p:cViewPr>
      <p:scale>
        <a:sx n="100" d="100"/>
        <a:sy n="100" d="100"/>
      </p:scale>
      <p:origin x="0" y="-2481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5AAB73-C520-4FC7-ABBC-0E798F361819}" type="doc">
      <dgm:prSet loTypeId="urn:microsoft.com/office/officeart/2005/8/layout/arrow6" loCatId="relationship" qsTypeId="urn:microsoft.com/office/officeart/2005/8/quickstyle/simple1" qsCatId="simple" csTypeId="urn:microsoft.com/office/officeart/2005/8/colors/accent1_2" csCatId="accent1" phldr="1"/>
      <dgm:spPr/>
      <dgm:t>
        <a:bodyPr/>
        <a:lstStyle/>
        <a:p>
          <a:endParaRPr lang="en-IN"/>
        </a:p>
      </dgm:t>
    </dgm:pt>
    <dgm:pt modelId="{A884D8A0-495D-43DE-8C56-2851C9CBFE3F}">
      <dgm:prSet/>
      <dgm:spPr/>
      <dgm:t>
        <a:bodyPr/>
        <a:lstStyle/>
        <a:p>
          <a:pPr rtl="0"/>
          <a:endParaRPr lang="en-IN" sz="2300"/>
        </a:p>
      </dgm:t>
    </dgm:pt>
    <dgm:pt modelId="{C2932848-F7AC-4553-9BC0-A4B30F8DECFF}" type="parTrans" cxnId="{95CC840F-1743-4632-83CF-781A9A7C1C52}">
      <dgm:prSet/>
      <dgm:spPr/>
      <dgm:t>
        <a:bodyPr/>
        <a:lstStyle/>
        <a:p>
          <a:endParaRPr lang="en-IN"/>
        </a:p>
      </dgm:t>
    </dgm:pt>
    <dgm:pt modelId="{063196FE-A275-4A42-89C7-600E1518947A}" type="sibTrans" cxnId="{95CC840F-1743-4632-83CF-781A9A7C1C52}">
      <dgm:prSet/>
      <dgm:spPr/>
      <dgm:t>
        <a:bodyPr/>
        <a:lstStyle/>
        <a:p>
          <a:endParaRPr lang="en-IN"/>
        </a:p>
      </dgm:t>
    </dgm:pt>
    <dgm:pt modelId="{4797FC2D-31E1-4319-9DB0-27E40B36D1EE}">
      <dgm:prSet custT="1"/>
      <dgm:spPr/>
      <dgm:t>
        <a:bodyPr/>
        <a:lstStyle/>
        <a:p>
          <a:pPr rtl="0"/>
          <a:endParaRPr lang="en-IN" sz="3200" dirty="0"/>
        </a:p>
      </dgm:t>
    </dgm:pt>
    <dgm:pt modelId="{13A330D2-94C8-476C-9453-7BDF742740A7}" type="parTrans" cxnId="{CBE8DA33-D2E6-494A-A27D-E622B8D87636}">
      <dgm:prSet/>
      <dgm:spPr/>
      <dgm:t>
        <a:bodyPr/>
        <a:lstStyle/>
        <a:p>
          <a:endParaRPr lang="en-IN"/>
        </a:p>
      </dgm:t>
    </dgm:pt>
    <dgm:pt modelId="{C24BB291-79CF-46C1-B8B4-E65F87777775}" type="sibTrans" cxnId="{CBE8DA33-D2E6-494A-A27D-E622B8D87636}">
      <dgm:prSet/>
      <dgm:spPr/>
      <dgm:t>
        <a:bodyPr/>
        <a:lstStyle/>
        <a:p>
          <a:endParaRPr lang="en-IN"/>
        </a:p>
      </dgm:t>
    </dgm:pt>
    <dgm:pt modelId="{CA66A176-1675-40E0-9140-140224B3F291}">
      <dgm:prSet custT="1"/>
      <dgm:spPr/>
      <dgm:t>
        <a:bodyPr/>
        <a:lstStyle/>
        <a:p>
          <a:pPr rtl="0"/>
          <a:r>
            <a:rPr lang="en-US" sz="2800" dirty="0" smtClean="0"/>
            <a:t>Realise its security interest on its own</a:t>
          </a:r>
          <a:endParaRPr lang="en-IN" sz="2800" dirty="0"/>
        </a:p>
      </dgm:t>
    </dgm:pt>
    <dgm:pt modelId="{023BCD7E-E567-4138-BDBD-34395181D0A1}" type="parTrans" cxnId="{E926EC40-9BEB-4A66-9877-43831E14F089}">
      <dgm:prSet/>
      <dgm:spPr/>
      <dgm:t>
        <a:bodyPr/>
        <a:lstStyle/>
        <a:p>
          <a:endParaRPr lang="en-IN"/>
        </a:p>
      </dgm:t>
    </dgm:pt>
    <dgm:pt modelId="{C91097C1-7166-49BA-B76F-F48BF40C0D45}" type="sibTrans" cxnId="{E926EC40-9BEB-4A66-9877-43831E14F089}">
      <dgm:prSet/>
      <dgm:spPr/>
      <dgm:t>
        <a:bodyPr/>
        <a:lstStyle/>
        <a:p>
          <a:endParaRPr lang="en-IN"/>
        </a:p>
      </dgm:t>
    </dgm:pt>
    <dgm:pt modelId="{8B94FCE1-4AB7-4673-B667-8D353AD1EF43}">
      <dgm:prSet custT="1"/>
      <dgm:spPr/>
      <dgm:t>
        <a:bodyPr/>
        <a:lstStyle/>
        <a:p>
          <a:pPr rtl="0"/>
          <a:r>
            <a:rPr lang="en-US" sz="2800" dirty="0" smtClean="0"/>
            <a:t>Relinquish security interest in Liquidation Estate in </a:t>
          </a:r>
          <a:r>
            <a:rPr lang="en-US" sz="2800" dirty="0" err="1" smtClean="0"/>
            <a:t>favour</a:t>
          </a:r>
          <a:r>
            <a:rPr lang="en-US" sz="2800" dirty="0" smtClean="0"/>
            <a:t> of Liquidator</a:t>
          </a:r>
          <a:endParaRPr lang="en-IN" sz="2800" dirty="0"/>
        </a:p>
      </dgm:t>
    </dgm:pt>
    <dgm:pt modelId="{352540CE-0E70-4551-BA39-1BEA3A9EFE90}" type="sibTrans" cxnId="{4FCA976E-9900-4E5C-9DA8-695440393A55}">
      <dgm:prSet/>
      <dgm:spPr/>
      <dgm:t>
        <a:bodyPr/>
        <a:lstStyle/>
        <a:p>
          <a:endParaRPr lang="en-IN"/>
        </a:p>
      </dgm:t>
    </dgm:pt>
    <dgm:pt modelId="{09CD970F-0BB6-492C-AADA-528C9129BE79}" type="parTrans" cxnId="{4FCA976E-9900-4E5C-9DA8-695440393A55}">
      <dgm:prSet/>
      <dgm:spPr/>
      <dgm:t>
        <a:bodyPr/>
        <a:lstStyle/>
        <a:p>
          <a:endParaRPr lang="en-IN"/>
        </a:p>
      </dgm:t>
    </dgm:pt>
    <dgm:pt modelId="{95814227-425C-42C1-BF49-D22A921EFF37}" type="pres">
      <dgm:prSet presAssocID="{885AAB73-C520-4FC7-ABBC-0E798F361819}" presName="compositeShape" presStyleCnt="0">
        <dgm:presLayoutVars>
          <dgm:chMax val="2"/>
          <dgm:dir/>
          <dgm:resizeHandles val="exact"/>
        </dgm:presLayoutVars>
      </dgm:prSet>
      <dgm:spPr/>
      <dgm:t>
        <a:bodyPr/>
        <a:lstStyle/>
        <a:p>
          <a:endParaRPr lang="en-IN"/>
        </a:p>
      </dgm:t>
    </dgm:pt>
    <dgm:pt modelId="{B0CF30BF-29DB-439F-BCC1-B2AFB85720C2}" type="pres">
      <dgm:prSet presAssocID="{885AAB73-C520-4FC7-ABBC-0E798F361819}" presName="ribbon" presStyleLbl="node1" presStyleIdx="0" presStyleCnt="1" custScaleY="134730" custLinFactNeighborX="74" custLinFactNeighborY="14506"/>
      <dgm:spPr/>
    </dgm:pt>
    <dgm:pt modelId="{68CA2298-4492-45F4-A525-2AA5B8A7B2D3}" type="pres">
      <dgm:prSet presAssocID="{885AAB73-C520-4FC7-ABBC-0E798F361819}" presName="leftArrowText" presStyleLbl="node1" presStyleIdx="0" presStyleCnt="1">
        <dgm:presLayoutVars>
          <dgm:chMax val="0"/>
          <dgm:bulletEnabled val="1"/>
        </dgm:presLayoutVars>
      </dgm:prSet>
      <dgm:spPr/>
      <dgm:t>
        <a:bodyPr/>
        <a:lstStyle/>
        <a:p>
          <a:endParaRPr lang="en-IN"/>
        </a:p>
      </dgm:t>
    </dgm:pt>
    <dgm:pt modelId="{65D042EC-DF1A-4AE8-8782-36477B45E6DA}" type="pres">
      <dgm:prSet presAssocID="{885AAB73-C520-4FC7-ABBC-0E798F361819}" presName="rightArrowText" presStyleLbl="node1" presStyleIdx="0" presStyleCnt="1">
        <dgm:presLayoutVars>
          <dgm:chMax val="0"/>
          <dgm:bulletEnabled val="1"/>
        </dgm:presLayoutVars>
      </dgm:prSet>
      <dgm:spPr/>
      <dgm:t>
        <a:bodyPr/>
        <a:lstStyle/>
        <a:p>
          <a:endParaRPr lang="en-IN"/>
        </a:p>
      </dgm:t>
    </dgm:pt>
  </dgm:ptLst>
  <dgm:cxnLst>
    <dgm:cxn modelId="{BCCC1B2F-5517-46A6-8F32-E6899650FE0E}" type="presOf" srcId="{4797FC2D-31E1-4319-9DB0-27E40B36D1EE}" destId="{65D042EC-DF1A-4AE8-8782-36477B45E6DA}" srcOrd="0" destOrd="0" presId="urn:microsoft.com/office/officeart/2005/8/layout/arrow6"/>
    <dgm:cxn modelId="{824636D1-9A79-4D2A-8B51-906FC05D669B}" type="presOf" srcId="{885AAB73-C520-4FC7-ABBC-0E798F361819}" destId="{95814227-425C-42C1-BF49-D22A921EFF37}" srcOrd="0" destOrd="0" presId="urn:microsoft.com/office/officeart/2005/8/layout/arrow6"/>
    <dgm:cxn modelId="{4FCA976E-9900-4E5C-9DA8-695440393A55}" srcId="{A884D8A0-495D-43DE-8C56-2851C9CBFE3F}" destId="{8B94FCE1-4AB7-4673-B667-8D353AD1EF43}" srcOrd="0" destOrd="0" parTransId="{09CD970F-0BB6-492C-AADA-528C9129BE79}" sibTransId="{352540CE-0E70-4551-BA39-1BEA3A9EFE90}"/>
    <dgm:cxn modelId="{6903F09A-3E64-4AFF-ABF4-23A3C58E3714}" type="presOf" srcId="{A884D8A0-495D-43DE-8C56-2851C9CBFE3F}" destId="{68CA2298-4492-45F4-A525-2AA5B8A7B2D3}" srcOrd="0" destOrd="0" presId="urn:microsoft.com/office/officeart/2005/8/layout/arrow6"/>
    <dgm:cxn modelId="{C371EE09-6562-453C-BBCF-DE9481460982}" type="presOf" srcId="{8B94FCE1-4AB7-4673-B667-8D353AD1EF43}" destId="{68CA2298-4492-45F4-A525-2AA5B8A7B2D3}" srcOrd="0" destOrd="1" presId="urn:microsoft.com/office/officeart/2005/8/layout/arrow6"/>
    <dgm:cxn modelId="{95CC840F-1743-4632-83CF-781A9A7C1C52}" srcId="{885AAB73-C520-4FC7-ABBC-0E798F361819}" destId="{A884D8A0-495D-43DE-8C56-2851C9CBFE3F}" srcOrd="0" destOrd="0" parTransId="{C2932848-F7AC-4553-9BC0-A4B30F8DECFF}" sibTransId="{063196FE-A275-4A42-89C7-600E1518947A}"/>
    <dgm:cxn modelId="{CBE8DA33-D2E6-494A-A27D-E622B8D87636}" srcId="{885AAB73-C520-4FC7-ABBC-0E798F361819}" destId="{4797FC2D-31E1-4319-9DB0-27E40B36D1EE}" srcOrd="1" destOrd="0" parTransId="{13A330D2-94C8-476C-9453-7BDF742740A7}" sibTransId="{C24BB291-79CF-46C1-B8B4-E65F87777775}"/>
    <dgm:cxn modelId="{5FD4921F-CDC0-46E5-851A-E85CC3104B7C}" type="presOf" srcId="{CA66A176-1675-40E0-9140-140224B3F291}" destId="{65D042EC-DF1A-4AE8-8782-36477B45E6DA}" srcOrd="0" destOrd="1" presId="urn:microsoft.com/office/officeart/2005/8/layout/arrow6"/>
    <dgm:cxn modelId="{E926EC40-9BEB-4A66-9877-43831E14F089}" srcId="{4797FC2D-31E1-4319-9DB0-27E40B36D1EE}" destId="{CA66A176-1675-40E0-9140-140224B3F291}" srcOrd="0" destOrd="0" parTransId="{023BCD7E-E567-4138-BDBD-34395181D0A1}" sibTransId="{C91097C1-7166-49BA-B76F-F48BF40C0D45}"/>
    <dgm:cxn modelId="{D1F13561-A004-44FE-8198-B7C6B9D1CB63}" type="presParOf" srcId="{95814227-425C-42C1-BF49-D22A921EFF37}" destId="{B0CF30BF-29DB-439F-BCC1-B2AFB85720C2}" srcOrd="0" destOrd="0" presId="urn:microsoft.com/office/officeart/2005/8/layout/arrow6"/>
    <dgm:cxn modelId="{F793444D-CBB9-455E-91CC-C45CD852D164}" type="presParOf" srcId="{95814227-425C-42C1-BF49-D22A921EFF37}" destId="{68CA2298-4492-45F4-A525-2AA5B8A7B2D3}" srcOrd="1" destOrd="0" presId="urn:microsoft.com/office/officeart/2005/8/layout/arrow6"/>
    <dgm:cxn modelId="{683E7EDF-2CD9-4E63-B3B5-E9A9D0834E42}" type="presParOf" srcId="{95814227-425C-42C1-BF49-D22A921EFF37}" destId="{65D042EC-DF1A-4AE8-8782-36477B45E6DA}" srcOrd="2" destOrd="0" presId="urn:microsoft.com/office/officeart/2005/8/layout/arrow6"/>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CF30BF-29DB-439F-BCC1-B2AFB85720C2}">
      <dsp:nvSpPr>
        <dsp:cNvPr id="0" name=""/>
        <dsp:cNvSpPr/>
      </dsp:nvSpPr>
      <dsp:spPr>
        <a:xfrm>
          <a:off x="0" y="686178"/>
          <a:ext cx="8229600" cy="4435096"/>
        </a:xfrm>
        <a:prstGeom prst="leftRightRibb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CA2298-4492-45F4-A525-2AA5B8A7B2D3}">
      <dsp:nvSpPr>
        <dsp:cNvPr id="0" name=""/>
        <dsp:cNvSpPr/>
      </dsp:nvSpPr>
      <dsp:spPr>
        <a:xfrm>
          <a:off x="987552" y="1490789"/>
          <a:ext cx="2715768" cy="1613001"/>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9568" rIns="0" bIns="106680" numCol="1" spcCol="1270" anchor="ctr" anchorCtr="0">
          <a:noAutofit/>
        </a:bodyPr>
        <a:lstStyle/>
        <a:p>
          <a:pPr lvl="0" algn="l" defTabSz="1022350" rtl="0">
            <a:lnSpc>
              <a:spcPct val="90000"/>
            </a:lnSpc>
            <a:spcBef>
              <a:spcPct val="0"/>
            </a:spcBef>
            <a:spcAft>
              <a:spcPct val="35000"/>
            </a:spcAft>
          </a:pPr>
          <a:endParaRPr lang="en-IN" sz="2300" kern="1200"/>
        </a:p>
        <a:p>
          <a:pPr marL="285750" lvl="1" indent="-285750" algn="l" defTabSz="1244600" rtl="0">
            <a:lnSpc>
              <a:spcPct val="90000"/>
            </a:lnSpc>
            <a:spcBef>
              <a:spcPct val="0"/>
            </a:spcBef>
            <a:spcAft>
              <a:spcPct val="15000"/>
            </a:spcAft>
            <a:buChar char="••"/>
          </a:pPr>
          <a:r>
            <a:rPr lang="en-US" sz="2800" kern="1200" dirty="0" smtClean="0"/>
            <a:t>Relinquish security interest in Liquidation Estate in </a:t>
          </a:r>
          <a:r>
            <a:rPr lang="en-US" sz="2800" kern="1200" dirty="0" err="1" smtClean="0"/>
            <a:t>favour</a:t>
          </a:r>
          <a:r>
            <a:rPr lang="en-US" sz="2800" kern="1200" dirty="0" smtClean="0"/>
            <a:t> of Liquidator</a:t>
          </a:r>
          <a:endParaRPr lang="en-IN" sz="2800" kern="1200" dirty="0"/>
        </a:p>
      </dsp:txBody>
      <dsp:txXfrm>
        <a:off x="987552" y="1490789"/>
        <a:ext cx="2715768" cy="1613001"/>
      </dsp:txXfrm>
    </dsp:sp>
    <dsp:sp modelId="{65D042EC-DF1A-4AE8-8782-36477B45E6DA}">
      <dsp:nvSpPr>
        <dsp:cNvPr id="0" name=""/>
        <dsp:cNvSpPr/>
      </dsp:nvSpPr>
      <dsp:spPr>
        <a:xfrm>
          <a:off x="4114800" y="2017483"/>
          <a:ext cx="3209544" cy="1613001"/>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3792" rIns="0" bIns="121920" numCol="1" spcCol="1270" anchor="ctr" anchorCtr="0">
          <a:noAutofit/>
        </a:bodyPr>
        <a:lstStyle/>
        <a:p>
          <a:pPr lvl="0" algn="l" defTabSz="1422400" rtl="0">
            <a:lnSpc>
              <a:spcPct val="90000"/>
            </a:lnSpc>
            <a:spcBef>
              <a:spcPct val="0"/>
            </a:spcBef>
            <a:spcAft>
              <a:spcPct val="35000"/>
            </a:spcAft>
          </a:pPr>
          <a:endParaRPr lang="en-IN" sz="3200" kern="1200" dirty="0"/>
        </a:p>
        <a:p>
          <a:pPr marL="285750" lvl="1" indent="-285750" algn="l" defTabSz="1244600" rtl="0">
            <a:lnSpc>
              <a:spcPct val="90000"/>
            </a:lnSpc>
            <a:spcBef>
              <a:spcPct val="0"/>
            </a:spcBef>
            <a:spcAft>
              <a:spcPct val="15000"/>
            </a:spcAft>
            <a:buChar char="••"/>
          </a:pPr>
          <a:r>
            <a:rPr lang="en-US" sz="2800" kern="1200" dirty="0" smtClean="0"/>
            <a:t>Realise its security interest on its own</a:t>
          </a:r>
          <a:endParaRPr lang="en-IN" sz="2800" kern="1200" dirty="0"/>
        </a:p>
      </dsp:txBody>
      <dsp:txXfrm>
        <a:off x="4114800" y="2017483"/>
        <a:ext cx="3209544" cy="1613001"/>
      </dsp:txXfrm>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6C45548-0433-4E53-B7EE-1204188B636F}" type="datetimeFigureOut">
              <a:rPr lang="en-US" smtClean="0"/>
              <a:pPr/>
              <a:t>14-Nov-17</a:t>
            </a:fld>
            <a:endParaRPr lang="en-IN"/>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FCF3B52-429F-4A26-8C65-3D97980DB106}" type="slidenum">
              <a:rPr lang="en-IN" smtClean="0"/>
              <a:pPr/>
              <a:t>‹#›</a:t>
            </a:fld>
            <a:endParaRPr lang="en-IN"/>
          </a:p>
        </p:txBody>
      </p:sp>
    </p:spTree>
    <p:extLst>
      <p:ext uri="{BB962C8B-B14F-4D97-AF65-F5344CB8AC3E}">
        <p14:creationId xmlns="" xmlns:p14="http://schemas.microsoft.com/office/powerpoint/2010/main" val="89009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A06B3D-4EC1-4EA7-BD76-B6153D3AE243}" type="datetimeFigureOut">
              <a:rPr lang="en-IN" smtClean="0"/>
              <a:pPr/>
              <a:t>14-11-2017</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14DA1E-D1B4-4CE1-9C7F-782DA758F1A4}" type="slidenum">
              <a:rPr lang="en-IN" smtClean="0"/>
              <a:pPr/>
              <a:t>‹#›</a:t>
            </a:fld>
            <a:endParaRPr lang="en-IN"/>
          </a:p>
        </p:txBody>
      </p:sp>
    </p:spTree>
    <p:extLst>
      <p:ext uri="{BB962C8B-B14F-4D97-AF65-F5344CB8AC3E}">
        <p14:creationId xmlns="" xmlns:p14="http://schemas.microsoft.com/office/powerpoint/2010/main" val="2166228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80EE57-9A32-46A4-BE11-70B1B81C65DF}" type="slidenum">
              <a:rPr lang="en-IN" smtClean="0"/>
              <a:pPr/>
              <a:t>14</a:t>
            </a:fld>
            <a:endParaRPr lang="en-IN"/>
          </a:p>
        </p:txBody>
      </p:sp>
    </p:spTree>
    <p:extLst>
      <p:ext uri="{BB962C8B-B14F-4D97-AF65-F5344CB8AC3E}">
        <p14:creationId xmlns="" xmlns:p14="http://schemas.microsoft.com/office/powerpoint/2010/main" val="3209606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214DA1E-D1B4-4CE1-9C7F-782DA758F1A4}" type="slidenum">
              <a:rPr lang="en-IN" smtClean="0"/>
              <a:pPr/>
              <a:t>18</a:t>
            </a:fld>
            <a:endParaRPr lang="en-IN"/>
          </a:p>
        </p:txBody>
      </p:sp>
    </p:spTree>
    <p:extLst>
      <p:ext uri="{BB962C8B-B14F-4D97-AF65-F5344CB8AC3E}">
        <p14:creationId xmlns="" xmlns:p14="http://schemas.microsoft.com/office/powerpoint/2010/main" val="119964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214DA1E-D1B4-4CE1-9C7F-782DA758F1A4}" type="slidenum">
              <a:rPr lang="en-IN" smtClean="0"/>
              <a:pPr/>
              <a:t>19</a:t>
            </a:fld>
            <a:endParaRPr lang="en-IN" dirty="0"/>
          </a:p>
        </p:txBody>
      </p:sp>
    </p:spTree>
    <p:extLst>
      <p:ext uri="{BB962C8B-B14F-4D97-AF65-F5344CB8AC3E}">
        <p14:creationId xmlns="" xmlns:p14="http://schemas.microsoft.com/office/powerpoint/2010/main" val="119964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214DA1E-D1B4-4CE1-9C7F-782DA758F1A4}" type="slidenum">
              <a:rPr lang="en-IN" smtClean="0"/>
              <a:pPr/>
              <a:t>20</a:t>
            </a:fld>
            <a:endParaRPr lang="en-IN" dirty="0"/>
          </a:p>
        </p:txBody>
      </p:sp>
    </p:spTree>
    <p:extLst>
      <p:ext uri="{BB962C8B-B14F-4D97-AF65-F5344CB8AC3E}">
        <p14:creationId xmlns="" xmlns:p14="http://schemas.microsoft.com/office/powerpoint/2010/main" val="119964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214DA1E-D1B4-4CE1-9C7F-782DA758F1A4}" type="slidenum">
              <a:rPr lang="en-IN" smtClean="0"/>
              <a:pPr/>
              <a:t>21</a:t>
            </a:fld>
            <a:endParaRPr lang="en-IN" dirty="0"/>
          </a:p>
        </p:txBody>
      </p:sp>
    </p:spTree>
    <p:extLst>
      <p:ext uri="{BB962C8B-B14F-4D97-AF65-F5344CB8AC3E}">
        <p14:creationId xmlns="" xmlns:p14="http://schemas.microsoft.com/office/powerpoint/2010/main" val="119964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214DA1E-D1B4-4CE1-9C7F-782DA758F1A4}" type="slidenum">
              <a:rPr lang="en-IN" smtClean="0"/>
              <a:pPr/>
              <a:t>22</a:t>
            </a:fld>
            <a:endParaRPr lang="en-IN" dirty="0"/>
          </a:p>
        </p:txBody>
      </p:sp>
    </p:spTree>
    <p:extLst>
      <p:ext uri="{BB962C8B-B14F-4D97-AF65-F5344CB8AC3E}">
        <p14:creationId xmlns="" xmlns:p14="http://schemas.microsoft.com/office/powerpoint/2010/main" val="119964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214DA1E-D1B4-4CE1-9C7F-782DA758F1A4}" type="slidenum">
              <a:rPr lang="en-IN" smtClean="0"/>
              <a:pPr/>
              <a:t>48</a:t>
            </a:fld>
            <a:endParaRPr lang="en-IN"/>
          </a:p>
        </p:txBody>
      </p:sp>
    </p:spTree>
    <p:extLst>
      <p:ext uri="{BB962C8B-B14F-4D97-AF65-F5344CB8AC3E}">
        <p14:creationId xmlns="" xmlns:p14="http://schemas.microsoft.com/office/powerpoint/2010/main" val="3765153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214DA1E-D1B4-4CE1-9C7F-782DA758F1A4}" type="slidenum">
              <a:rPr lang="en-IN" smtClean="0"/>
              <a:pPr/>
              <a:t>51</a:t>
            </a:fld>
            <a:endParaRPr lang="en-IN"/>
          </a:p>
        </p:txBody>
      </p:sp>
    </p:spTree>
    <p:extLst>
      <p:ext uri="{BB962C8B-B14F-4D97-AF65-F5344CB8AC3E}">
        <p14:creationId xmlns="" xmlns:p14="http://schemas.microsoft.com/office/powerpoint/2010/main" val="2945037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214DA1E-D1B4-4CE1-9C7F-782DA758F1A4}" type="slidenum">
              <a:rPr lang="en-IN" smtClean="0"/>
              <a:pPr/>
              <a:t>52</a:t>
            </a:fld>
            <a:endParaRPr lang="en-IN"/>
          </a:p>
        </p:txBody>
      </p:sp>
    </p:spTree>
    <p:extLst>
      <p:ext uri="{BB962C8B-B14F-4D97-AF65-F5344CB8AC3E}">
        <p14:creationId xmlns="" xmlns:p14="http://schemas.microsoft.com/office/powerpoint/2010/main" val="2945037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6C370B3-1CF0-4FA0-8D5A-BEB0A6AAADF4}" type="datetime1">
              <a:rPr lang="en-US" smtClean="0"/>
              <a:pPr/>
              <a:t>14-Nov-17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med">
    <p:pull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B399A4-8A18-405F-9EE9-B7DF6419ABC3}" type="datetime1">
              <a:rPr lang="en-US" smtClean="0"/>
              <a:pPr/>
              <a:t>14-Nov-17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med">
    <p:pull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3EF052-7BF4-498B-8FDC-468076E23E2B}" type="datetime1">
              <a:rPr lang="en-US" smtClean="0"/>
              <a:pPr/>
              <a:t>14-Nov-17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med">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9561D2-1A3A-4024-8C4C-61EAEBDCD6F0}" type="datetime1">
              <a:rPr lang="en-US" smtClean="0"/>
              <a:pPr/>
              <a:t>14-Nov-17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med">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333080-6B6F-40D8-8168-128B544AAF35}" type="datetime1">
              <a:rPr lang="en-US" smtClean="0"/>
              <a:pPr/>
              <a:t>14-Nov-17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med">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F4EEBB-7518-4F54-9001-66E6F16368E2}" type="datetime1">
              <a:rPr lang="en-US" smtClean="0"/>
              <a:pPr/>
              <a:t>14-Nov-17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med">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D4FDE6-0277-46F4-A6C4-F3319F385B62}" type="datetime1">
              <a:rPr lang="en-US" smtClean="0"/>
              <a:pPr/>
              <a:t>14-Nov-17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med">
    <p:pull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96327F9-D902-4514-965E-00544718D190}" type="datetime1">
              <a:rPr lang="en-US" smtClean="0"/>
              <a:pPr/>
              <a:t>14-Nov-17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med">
    <p:pull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D17002-B2A5-4FAA-B84A-1E8AD542B402}" type="datetime1">
              <a:rPr lang="en-US" smtClean="0"/>
              <a:pPr/>
              <a:t>14-Nov-17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med">
    <p:pull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819AC4-79EF-494F-8953-42DCBF2CDA02}" type="datetime1">
              <a:rPr lang="en-US" smtClean="0"/>
              <a:pPr/>
              <a:t>14-Nov-17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med">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852B40-EB9A-46DD-A30E-A12318047C27}" type="datetime1">
              <a:rPr lang="en-US" smtClean="0"/>
              <a:pPr/>
              <a:t>14-Nov-17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ransition spd="med">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3BCCA9-20FA-432C-BF5F-C72FF43617D9}" type="datetime1">
              <a:rPr lang="en-US" smtClean="0"/>
              <a:pPr/>
              <a:t>14-Nov-17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pull dir="r"/>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business-standard.com/search?type=news&amp;q=Non-performing+Asset" TargetMode="External"/><Relationship Id="rId2" Type="http://schemas.openxmlformats.org/officeDocument/2006/relationships/hyperlink" Target="http://www.business-standard.com/search?type=news&amp;q=Videocon+Industries"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timesofindia.indiatimes.com/topic/Jaypee-Associates" TargetMode="External"/><Relationship Id="rId2" Type="http://schemas.openxmlformats.org/officeDocument/2006/relationships/hyperlink" Target="https://timesofindia.indiatimes.com/topic/JSW" TargetMode="External"/><Relationship Id="rId1" Type="http://schemas.openxmlformats.org/officeDocument/2006/relationships/slideLayout" Target="../slideLayouts/slideLayout2.xml"/><Relationship Id="rId4" Type="http://schemas.openxmlformats.org/officeDocument/2006/relationships/hyperlink" Target="http://economictimes.indiatimes.com/jaypee-infratech-ltd/stocks/companyid-22426.cms"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economictimes.indiatimes.com/topic/Sree-Metaliks" TargetMode="External"/><Relationship Id="rId2" Type="http://schemas.openxmlformats.org/officeDocument/2006/relationships/hyperlink" Target="https://economictimes.indiatimes.com/topic/NCLT" TargetMode="Externa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mailto:pravin@prnco.in"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928934"/>
            <a:ext cx="7772400" cy="1285884"/>
          </a:xfrm>
        </p:spPr>
        <p:txBody>
          <a:bodyPr>
            <a:normAutofit/>
          </a:bodyPr>
          <a:lstStyle/>
          <a:p>
            <a:endParaRPr lang="en-IN" sz="3600" dirty="0">
              <a:latin typeface="Maiandra GD" pitchFamily="34" charset="0"/>
            </a:endParaRPr>
          </a:p>
        </p:txBody>
      </p:sp>
      <p:sp>
        <p:nvSpPr>
          <p:cNvPr id="5" name="Subtitle 4"/>
          <p:cNvSpPr>
            <a:spLocks noGrp="1"/>
          </p:cNvSpPr>
          <p:nvPr>
            <p:ph type="subTitle" idx="1"/>
          </p:nvPr>
        </p:nvSpPr>
        <p:spPr>
          <a:xfrm>
            <a:off x="0" y="4343400"/>
            <a:ext cx="9144000" cy="2514600"/>
          </a:xfrm>
        </p:spPr>
        <p:txBody>
          <a:bodyPr/>
          <a:lstStyle/>
          <a:p>
            <a:r>
              <a:rPr lang="en-US" sz="2400" dirty="0" smtClean="0">
                <a:solidFill>
                  <a:srgbClr val="FF0000"/>
                </a:solidFill>
                <a:latin typeface="Maiandra GD" pitchFamily="34" charset="0"/>
              </a:rPr>
              <a:t>Presented by :</a:t>
            </a:r>
          </a:p>
          <a:p>
            <a:r>
              <a:rPr lang="en-US" sz="2400" dirty="0" smtClean="0">
                <a:solidFill>
                  <a:srgbClr val="FF0000"/>
                </a:solidFill>
                <a:latin typeface="Maiandra GD" pitchFamily="34" charset="0"/>
              </a:rPr>
              <a:t>Pravin R. Navandar</a:t>
            </a:r>
          </a:p>
          <a:p>
            <a:r>
              <a:rPr lang="en-US" sz="2400" dirty="0" smtClean="0">
                <a:solidFill>
                  <a:srgbClr val="FF0000"/>
                </a:solidFill>
                <a:latin typeface="Maiandra GD" pitchFamily="34" charset="0"/>
              </a:rPr>
              <a:t>FCA, MBF, Valuation.</a:t>
            </a:r>
          </a:p>
          <a:p>
            <a:r>
              <a:rPr lang="en-US" sz="2400" b="1" dirty="0" smtClean="0">
                <a:solidFill>
                  <a:srgbClr val="FF0000"/>
                </a:solidFill>
                <a:latin typeface="Maiandra GD" pitchFamily="34" charset="0"/>
              </a:rPr>
              <a:t>INSOLVENCY PROFESSIONAL</a:t>
            </a:r>
            <a:r>
              <a:rPr lang="en-US" sz="2400" b="1" dirty="0" smtClean="0">
                <a:latin typeface="Maiandra GD" pitchFamily="34" charset="0"/>
              </a:rPr>
              <a:t>   </a:t>
            </a:r>
            <a:endParaRPr lang="en-IN" sz="2400" b="1" dirty="0" smtClean="0">
              <a:latin typeface="Maiandra GD" pitchFamily="34" charset="0"/>
            </a:endParaRPr>
          </a:p>
          <a:p>
            <a:r>
              <a:rPr lang="en-IN" dirty="0" smtClean="0">
                <a:latin typeface="Maiandra GD" pitchFamily="34" charset="0"/>
              </a:rPr>
              <a:t>12</a:t>
            </a:r>
            <a:r>
              <a:rPr lang="en-IN" baseline="30000" dirty="0" smtClean="0">
                <a:latin typeface="Maiandra GD" pitchFamily="34" charset="0"/>
              </a:rPr>
              <a:t>th</a:t>
            </a:r>
            <a:r>
              <a:rPr lang="en-IN" dirty="0" smtClean="0">
                <a:latin typeface="Maiandra GD" pitchFamily="34" charset="0"/>
              </a:rPr>
              <a:t> November , 2017</a:t>
            </a:r>
            <a:endParaRPr lang="en-IN" dirty="0">
              <a:latin typeface="Maiandra GD" pitchFamily="34" charset="0"/>
            </a:endParaRPr>
          </a:p>
        </p:txBody>
      </p:sp>
      <p:pic>
        <p:nvPicPr>
          <p:cNvPr id="1027" name="Picture 3" descr="E:\2insolvency lecture\vasai branch 12 11 2017\HEADER.jpg"/>
          <p:cNvPicPr>
            <a:picLocks noChangeAspect="1" noChangeArrowheads="1"/>
          </p:cNvPicPr>
          <p:nvPr/>
        </p:nvPicPr>
        <p:blipFill>
          <a:blip r:embed="rId2"/>
          <a:srcRect/>
          <a:stretch>
            <a:fillRect/>
          </a:stretch>
        </p:blipFill>
        <p:spPr bwMode="auto">
          <a:xfrm>
            <a:off x="0" y="2928934"/>
            <a:ext cx="9144000" cy="1285884"/>
          </a:xfrm>
          <a:prstGeom prst="rect">
            <a:avLst/>
          </a:prstGeom>
          <a:noFill/>
        </p:spPr>
      </p:pic>
    </p:spTree>
    <p:extLst>
      <p:ext uri="{BB962C8B-B14F-4D97-AF65-F5344CB8AC3E}">
        <p14:creationId xmlns="" xmlns:p14="http://schemas.microsoft.com/office/powerpoint/2010/main" val="682002247"/>
      </p:ext>
    </p:extLst>
  </p:cSld>
  <p:clrMapOvr>
    <a:masterClrMapping/>
  </p:clrMapOvr>
  <p:transition spd="med">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Market Effect </a:t>
            </a:r>
            <a:endParaRPr lang="en-IN" dirty="0"/>
          </a:p>
        </p:txBody>
      </p:sp>
      <p:sp>
        <p:nvSpPr>
          <p:cNvPr id="3" name="Content Placeholder 2"/>
          <p:cNvSpPr>
            <a:spLocks noGrp="1"/>
          </p:cNvSpPr>
          <p:nvPr>
            <p:ph idx="1"/>
          </p:nvPr>
        </p:nvSpPr>
        <p:spPr>
          <a:xfrm>
            <a:off x="457200" y="1928802"/>
            <a:ext cx="8229600" cy="4197361"/>
          </a:xfrm>
        </p:spPr>
        <p:txBody>
          <a:bodyPr>
            <a:normAutofit fontScale="92500" lnSpcReduction="10000"/>
          </a:bodyPr>
          <a:lstStyle/>
          <a:p>
            <a:pPr>
              <a:buNone/>
            </a:pPr>
            <a:r>
              <a:rPr lang="en-IN" b="1" dirty="0" smtClean="0"/>
              <a:t>	</a:t>
            </a:r>
            <a:r>
              <a:rPr lang="en-IN" b="1" dirty="0" smtClean="0">
                <a:solidFill>
                  <a:srgbClr val="FF0000"/>
                </a:solidFill>
              </a:rPr>
              <a:t>Shilpi Cables </a:t>
            </a:r>
            <a:r>
              <a:rPr lang="en-IN" b="1" dirty="0" smtClean="0"/>
              <a:t>erodes 73% value in 17 days as foreign lender raises bankruptcy charges</a:t>
            </a:r>
            <a:endParaRPr lang="en-IN" dirty="0" smtClean="0"/>
          </a:p>
          <a:p>
            <a:pPr>
              <a:buNone/>
            </a:pPr>
            <a:endParaRPr lang="en-IN" dirty="0" smtClean="0"/>
          </a:p>
          <a:p>
            <a:pPr>
              <a:buNone/>
            </a:pPr>
            <a:endParaRPr lang="en-IN" dirty="0" smtClean="0"/>
          </a:p>
          <a:p>
            <a:pPr algn="just">
              <a:buNone/>
            </a:pPr>
            <a:r>
              <a:rPr lang="en-IN" dirty="0" smtClean="0"/>
              <a:t>	</a:t>
            </a:r>
            <a:r>
              <a:rPr lang="en-IN" i="1" dirty="0" smtClean="0"/>
              <a:t>The share price of Shilpi Cable Technologies hit lower circuit for the 15th consecutive session on Wednesday after an overseas lender filed a petition against the company under the Insolvency and Bankruptcy Code, 2016.</a:t>
            </a:r>
          </a:p>
          <a:p>
            <a:pPr>
              <a:buNone/>
            </a:pP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dirty="0"/>
          </a:p>
        </p:txBody>
      </p:sp>
      <p:pic>
        <p:nvPicPr>
          <p:cNvPr id="5" name="Picture 4" descr="bse.jpg"/>
          <p:cNvPicPr>
            <a:picLocks noChangeAspect="1"/>
          </p:cNvPicPr>
          <p:nvPr/>
        </p:nvPicPr>
        <p:blipFill>
          <a:blip r:embed="rId2"/>
          <a:stretch>
            <a:fillRect/>
          </a:stretch>
        </p:blipFill>
        <p:spPr>
          <a:xfrm>
            <a:off x="6858017" y="1"/>
            <a:ext cx="2285984" cy="1857363"/>
          </a:xfrm>
          <a:prstGeom prst="rect">
            <a:avLst/>
          </a:prstGeom>
        </p:spPr>
      </p:pic>
    </p:spTree>
  </p:cSld>
  <p:clrMapOvr>
    <a:masterClrMapping/>
  </p:clrMapOvr>
  <p:transition spd="med">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
            </a:r>
            <a:br>
              <a:rPr lang="en-IN" dirty="0" smtClean="0"/>
            </a:br>
            <a:endParaRPr lang="en-IN" dirty="0"/>
          </a:p>
        </p:txBody>
      </p:sp>
      <p:sp>
        <p:nvSpPr>
          <p:cNvPr id="3" name="Content Placeholder 2"/>
          <p:cNvSpPr>
            <a:spLocks noGrp="1"/>
          </p:cNvSpPr>
          <p:nvPr>
            <p:ph idx="1"/>
          </p:nvPr>
        </p:nvSpPr>
        <p:spPr>
          <a:xfrm>
            <a:off x="457200" y="500042"/>
            <a:ext cx="8229600" cy="5626121"/>
          </a:xfrm>
        </p:spPr>
        <p:txBody>
          <a:bodyPr>
            <a:normAutofit lnSpcReduction="10000"/>
          </a:bodyPr>
          <a:lstStyle/>
          <a:p>
            <a:pPr>
              <a:buNone/>
            </a:pPr>
            <a:r>
              <a:rPr lang="en-IN" b="1" dirty="0" smtClean="0">
                <a:solidFill>
                  <a:srgbClr val="FF0000"/>
                </a:solidFill>
              </a:rPr>
              <a:t>Videocon </a:t>
            </a:r>
            <a:r>
              <a:rPr lang="en-IN" b="1" dirty="0" smtClean="0"/>
              <a:t>plunges 35% in 2 days on fear of loan default</a:t>
            </a:r>
          </a:p>
          <a:p>
            <a:pPr>
              <a:buNone/>
            </a:pPr>
            <a:endParaRPr lang="en-IN" b="1" dirty="0" smtClean="0"/>
          </a:p>
          <a:p>
            <a:pPr algn="just">
              <a:buNone/>
            </a:pPr>
            <a:r>
              <a:rPr lang="en-IN" dirty="0" smtClean="0"/>
              <a:t>	</a:t>
            </a:r>
            <a:r>
              <a:rPr lang="en-IN" i="1" dirty="0" smtClean="0"/>
              <a:t>The stock of </a:t>
            </a:r>
            <a:r>
              <a:rPr lang="en-IN" i="1" dirty="0" smtClean="0">
                <a:hlinkClick r:id="rId2"/>
              </a:rPr>
              <a:t>Videocon Industries </a:t>
            </a:r>
            <a:r>
              <a:rPr lang="en-IN" i="1" dirty="0" smtClean="0"/>
              <a:t>fell </a:t>
            </a:r>
            <a:r>
              <a:rPr lang="en-IN" i="1" dirty="0" smtClean="0">
                <a:solidFill>
                  <a:srgbClr val="FF0000"/>
                </a:solidFill>
              </a:rPr>
              <a:t>by 34.5 %</a:t>
            </a:r>
            <a:r>
              <a:rPr lang="en-IN" i="1" dirty="0" smtClean="0"/>
              <a:t> in the last two days as lenders sold shares pledged by its promoters against loans. The shares of the consumer durables and oil major closed at Rs 64.80 apiece on Tuesday, and the company lost Rs 1,200 </a:t>
            </a:r>
            <a:r>
              <a:rPr lang="en-IN" i="1" dirty="0" err="1" smtClean="0"/>
              <a:t>crore</a:t>
            </a:r>
            <a:r>
              <a:rPr lang="en-IN" i="1" dirty="0" smtClean="0"/>
              <a:t> of its market value since Monday after Dena Bank tagged it as a </a:t>
            </a:r>
            <a:r>
              <a:rPr lang="en-IN" i="1" dirty="0" smtClean="0">
                <a:hlinkClick r:id="rId3"/>
              </a:rPr>
              <a:t>non-performing asset </a:t>
            </a:r>
            <a:r>
              <a:rPr lang="en-IN" i="1" dirty="0" smtClean="0"/>
              <a:t>(NPA) a few days ago.</a:t>
            </a:r>
          </a:p>
          <a:p>
            <a:pPr>
              <a:buNone/>
            </a:pPr>
            <a:endParaRPr lang="en-IN" b="1" dirty="0" smtClean="0"/>
          </a:p>
          <a:p>
            <a:pPr>
              <a:buNone/>
            </a:pP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dirty="0"/>
          </a:p>
        </p:txBody>
      </p:sp>
    </p:spTree>
  </p:cSld>
  <p:clrMapOvr>
    <a:masterClrMapping/>
  </p:clrMapOvr>
  <p:transition spd="med">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12</a:t>
            </a:fld>
            <a:endParaRPr lang="en-US" dirty="0"/>
          </a:p>
        </p:txBody>
      </p:sp>
      <p:pic>
        <p:nvPicPr>
          <p:cNvPr id="3" name="Picture 2"/>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13648" y="1"/>
            <a:ext cx="9144000" cy="6858000"/>
          </a:xfrm>
          <a:prstGeom prst="rect">
            <a:avLst/>
          </a:prstGeom>
        </p:spPr>
      </p:pic>
    </p:spTree>
    <p:extLst>
      <p:ext uri="{BB962C8B-B14F-4D97-AF65-F5344CB8AC3E}">
        <p14:creationId xmlns="" xmlns:p14="http://schemas.microsoft.com/office/powerpoint/2010/main" val="1255982023"/>
      </p:ext>
    </p:extLst>
  </p:cSld>
  <p:clrMapOvr>
    <a:masterClrMapping/>
  </p:clrMapOvr>
  <p:transition spd="med">
    <p:pull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13</a:t>
            </a:fld>
            <a:endParaRPr lang="en-US" dirty="0"/>
          </a:p>
        </p:txBody>
      </p:sp>
      <p:pic>
        <p:nvPicPr>
          <p:cNvPr id="2050" name="Picture 2" descr="E:\2insolvency lecture\vasai branch 12 11 2017\ease of doing business.jpg"/>
          <p:cNvPicPr>
            <a:picLocks noChangeAspect="1" noChangeArrowheads="1"/>
          </p:cNvPicPr>
          <p:nvPr/>
        </p:nvPicPr>
        <p:blipFill>
          <a:blip r:embed="rId2"/>
          <a:srcRect/>
          <a:stretch>
            <a:fillRect/>
          </a:stretch>
        </p:blipFill>
        <p:spPr bwMode="auto">
          <a:xfrm>
            <a:off x="1" y="0"/>
            <a:ext cx="9144000" cy="6858000"/>
          </a:xfrm>
          <a:prstGeom prst="rect">
            <a:avLst/>
          </a:prstGeom>
          <a:noFill/>
        </p:spPr>
      </p:pic>
    </p:spTree>
  </p:cSld>
  <p:clrMapOvr>
    <a:masterClrMapping/>
  </p:clrMapOvr>
  <p:transition spd="med">
    <p:pull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4000" b="1" dirty="0" smtClean="0"/>
              <a:t>ABBRIVIATIONS </a:t>
            </a:r>
            <a:endParaRPr lang="en-IN" sz="4000" b="1" dirty="0"/>
          </a:p>
        </p:txBody>
      </p:sp>
      <p:sp>
        <p:nvSpPr>
          <p:cNvPr id="3" name="Content Placeholder 2"/>
          <p:cNvSpPr>
            <a:spLocks noGrp="1"/>
          </p:cNvSpPr>
          <p:nvPr>
            <p:ph sz="half" idx="1"/>
          </p:nvPr>
        </p:nvSpPr>
        <p:spPr>
          <a:xfrm>
            <a:off x="457200" y="1600200"/>
            <a:ext cx="4038600" cy="4997152"/>
          </a:xfrm>
        </p:spPr>
        <p:txBody>
          <a:bodyPr>
            <a:noAutofit/>
          </a:bodyPr>
          <a:lstStyle/>
          <a:p>
            <a:r>
              <a:rPr lang="en-IN" sz="2600" dirty="0" smtClean="0"/>
              <a:t>IBC - Insolvency and Bankruptcy Code, 2016</a:t>
            </a:r>
          </a:p>
          <a:p>
            <a:r>
              <a:rPr lang="en-IN" sz="2600" dirty="0" smtClean="0"/>
              <a:t>CD  -  </a:t>
            </a:r>
            <a:r>
              <a:rPr lang="en-IN" sz="2600" dirty="0"/>
              <a:t>Corporate Debtors</a:t>
            </a:r>
          </a:p>
          <a:p>
            <a:r>
              <a:rPr lang="en-IN" sz="2600" dirty="0"/>
              <a:t>FC </a:t>
            </a:r>
            <a:r>
              <a:rPr lang="en-IN" sz="2600" dirty="0" smtClean="0"/>
              <a:t>- </a:t>
            </a:r>
            <a:r>
              <a:rPr lang="en-IN" sz="2600" dirty="0"/>
              <a:t>Financial Creditors</a:t>
            </a:r>
          </a:p>
          <a:p>
            <a:r>
              <a:rPr lang="en-IN" sz="2600" dirty="0" smtClean="0"/>
              <a:t>OC - </a:t>
            </a:r>
            <a:r>
              <a:rPr lang="en-IN" sz="2600" dirty="0"/>
              <a:t>Operational Creditors</a:t>
            </a:r>
          </a:p>
          <a:p>
            <a:r>
              <a:rPr lang="en-IN" sz="2600" dirty="0" smtClean="0"/>
              <a:t>COC - </a:t>
            </a:r>
            <a:r>
              <a:rPr lang="en-IN" sz="2600" dirty="0"/>
              <a:t>Committee of Creditors</a:t>
            </a:r>
          </a:p>
          <a:p>
            <a:r>
              <a:rPr lang="en-IN" sz="2600" dirty="0" smtClean="0"/>
              <a:t>AA - </a:t>
            </a:r>
            <a:r>
              <a:rPr lang="en-IN" sz="2600" dirty="0"/>
              <a:t>Adjudicating Authorities like NCLT or </a:t>
            </a:r>
            <a:r>
              <a:rPr lang="en-IN" sz="2600" dirty="0" smtClean="0"/>
              <a:t>DRT</a:t>
            </a:r>
            <a:endParaRPr lang="en-IN" sz="2600" dirty="0"/>
          </a:p>
        </p:txBody>
      </p:sp>
      <p:sp>
        <p:nvSpPr>
          <p:cNvPr id="4" name="Content Placeholder 3"/>
          <p:cNvSpPr>
            <a:spLocks noGrp="1"/>
          </p:cNvSpPr>
          <p:nvPr>
            <p:ph sz="half" idx="2"/>
          </p:nvPr>
        </p:nvSpPr>
        <p:spPr>
          <a:xfrm>
            <a:off x="4500562" y="1600200"/>
            <a:ext cx="4429156" cy="4525963"/>
          </a:xfrm>
        </p:spPr>
        <p:txBody>
          <a:bodyPr>
            <a:noAutofit/>
          </a:bodyPr>
          <a:lstStyle/>
          <a:p>
            <a:r>
              <a:rPr lang="en-IN" sz="2600" dirty="0" smtClean="0"/>
              <a:t>IP - Insolvency Professional</a:t>
            </a:r>
          </a:p>
          <a:p>
            <a:r>
              <a:rPr lang="en-IN" sz="2600" dirty="0" smtClean="0"/>
              <a:t>IRP - Interim Resolution Professional</a:t>
            </a:r>
          </a:p>
          <a:p>
            <a:r>
              <a:rPr lang="en-IN" sz="2600" dirty="0" smtClean="0"/>
              <a:t>RP - Resolution Professional</a:t>
            </a:r>
          </a:p>
          <a:p>
            <a:r>
              <a:rPr lang="en-IN" sz="2600" dirty="0" smtClean="0"/>
              <a:t>CIRP - Corporate Insolvency Resolution Process.</a:t>
            </a:r>
          </a:p>
          <a:p>
            <a:r>
              <a:rPr lang="en-IN" sz="2600" dirty="0" smtClean="0"/>
              <a:t>IBBI - Insolvency and Bankruptcy Board of India.</a:t>
            </a:r>
          </a:p>
          <a:p>
            <a:r>
              <a:rPr lang="en-IN" sz="2600" dirty="0" smtClean="0"/>
              <a:t>IU - Information Utilities.</a:t>
            </a:r>
          </a:p>
          <a:p>
            <a:r>
              <a:rPr lang="en-IN" sz="2600" dirty="0" smtClean="0"/>
              <a:t>RP -  Resolution Plan </a:t>
            </a:r>
            <a:endParaRPr lang="en-IN" sz="2600" dirty="0"/>
          </a:p>
        </p:txBody>
      </p:sp>
    </p:spTree>
    <p:extLst>
      <p:ext uri="{BB962C8B-B14F-4D97-AF65-F5344CB8AC3E}">
        <p14:creationId xmlns="" xmlns:p14="http://schemas.microsoft.com/office/powerpoint/2010/main" val="2443951374"/>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spc="-4" dirty="0" smtClean="0">
                <a:cs typeface="Calibri"/>
              </a:rPr>
              <a:t>O</a:t>
            </a:r>
            <a:r>
              <a:rPr lang="en-IN" b="1" spc="-22" dirty="0" smtClean="0">
                <a:cs typeface="Calibri"/>
              </a:rPr>
              <a:t>v</a:t>
            </a:r>
            <a:r>
              <a:rPr lang="en-IN" b="1" spc="-4" dirty="0" smtClean="0">
                <a:cs typeface="Calibri"/>
              </a:rPr>
              <a:t>e</a:t>
            </a:r>
            <a:r>
              <a:rPr lang="en-IN" b="1" spc="18" dirty="0" smtClean="0">
                <a:cs typeface="Calibri"/>
              </a:rPr>
              <a:t>r</a:t>
            </a:r>
            <a:r>
              <a:rPr lang="en-IN" b="1" spc="-4" dirty="0" smtClean="0">
                <a:cs typeface="Calibri"/>
              </a:rPr>
              <a:t>view</a:t>
            </a:r>
            <a:r>
              <a:rPr lang="en-IN" b="1" spc="-9" dirty="0" smtClean="0">
                <a:cs typeface="Calibri"/>
              </a:rPr>
              <a:t> </a:t>
            </a:r>
            <a:r>
              <a:rPr lang="en-IN" b="1" spc="-4" dirty="0" smtClean="0">
                <a:cs typeface="Calibri"/>
              </a:rPr>
              <a:t>of</a:t>
            </a:r>
            <a:r>
              <a:rPr lang="en-IN" b="1" spc="-9" dirty="0" smtClean="0">
                <a:cs typeface="Calibri"/>
              </a:rPr>
              <a:t> </a:t>
            </a:r>
            <a:r>
              <a:rPr lang="en-IN" b="1" spc="-4" dirty="0" smtClean="0">
                <a:cs typeface="Calibri"/>
              </a:rPr>
              <a:t>Insol</a:t>
            </a:r>
            <a:r>
              <a:rPr lang="en-IN" b="1" spc="-22" dirty="0" smtClean="0">
                <a:cs typeface="Calibri"/>
              </a:rPr>
              <a:t>v</a:t>
            </a:r>
            <a:r>
              <a:rPr lang="en-IN" b="1" spc="-4" dirty="0" smtClean="0">
                <a:cs typeface="Calibri"/>
              </a:rPr>
              <a:t>ency</a:t>
            </a:r>
            <a:r>
              <a:rPr lang="en-IN" b="1" spc="-9" dirty="0" smtClean="0">
                <a:cs typeface="Calibri"/>
              </a:rPr>
              <a:t> </a:t>
            </a:r>
            <a:r>
              <a:rPr lang="en-IN" b="1" spc="-4" dirty="0" smtClean="0">
                <a:cs typeface="Calibri"/>
              </a:rPr>
              <a:t>Code</a:t>
            </a:r>
            <a:endParaRPr lang="en-IN" dirty="0"/>
          </a:p>
        </p:txBody>
      </p:sp>
      <p:sp>
        <p:nvSpPr>
          <p:cNvPr id="3" name="Content Placeholder 2"/>
          <p:cNvSpPr>
            <a:spLocks noGrp="1"/>
          </p:cNvSpPr>
          <p:nvPr>
            <p:ph idx="1"/>
          </p:nvPr>
        </p:nvSpPr>
        <p:spPr/>
        <p:txBody>
          <a:bodyPr/>
          <a:lstStyle/>
          <a:p>
            <a:pPr>
              <a:buNone/>
            </a:pPr>
            <a:r>
              <a:rPr lang="en-IN" dirty="0" smtClean="0"/>
              <a:t>Insolvency Code has  1-255 Sections divided into following 5 Parts and 11 Schedules</a:t>
            </a:r>
          </a:p>
          <a:p>
            <a:pPr>
              <a:buNone/>
            </a:pP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dirty="0"/>
          </a:p>
        </p:txBody>
      </p:sp>
      <p:graphicFrame>
        <p:nvGraphicFramePr>
          <p:cNvPr id="6" name="Table 5"/>
          <p:cNvGraphicFramePr>
            <a:graphicFrameLocks noGrp="1"/>
          </p:cNvGraphicFramePr>
          <p:nvPr>
            <p:extLst>
              <p:ext uri="{D42A27DB-BD31-4B8C-83A1-F6EECF244321}">
                <p14:modId xmlns="" xmlns:p14="http://schemas.microsoft.com/office/powerpoint/2010/main" val="2568198737"/>
              </p:ext>
            </p:extLst>
          </p:nvPr>
        </p:nvGraphicFramePr>
        <p:xfrm>
          <a:off x="642910" y="2786060"/>
          <a:ext cx="8215370" cy="3570292"/>
        </p:xfrm>
        <a:graphic>
          <a:graphicData uri="http://schemas.openxmlformats.org/drawingml/2006/table">
            <a:tbl>
              <a:tblPr firstRow="1" bandRow="1">
                <a:tableStyleId>{5C22544A-7EE6-4342-B048-85BDC9FD1C3A}</a:tableStyleId>
              </a:tblPr>
              <a:tblGrid>
                <a:gridCol w="1285884"/>
                <a:gridCol w="6929486"/>
              </a:tblGrid>
              <a:tr h="546251">
                <a:tc>
                  <a:txBody>
                    <a:bodyPr/>
                    <a:lstStyle/>
                    <a:p>
                      <a:r>
                        <a:rPr lang="en-IN" dirty="0" smtClean="0"/>
                        <a:t>Part</a:t>
                      </a:r>
                      <a:endParaRPr lang="en-IN" dirty="0"/>
                    </a:p>
                  </a:txBody>
                  <a:tcPr/>
                </a:tc>
                <a:tc>
                  <a:txBody>
                    <a:bodyPr/>
                    <a:lstStyle/>
                    <a:p>
                      <a:r>
                        <a:rPr lang="en-IN" dirty="0" smtClean="0"/>
                        <a:t>Content  - Section </a:t>
                      </a:r>
                      <a:endParaRPr lang="en-IN" dirty="0"/>
                    </a:p>
                  </a:txBody>
                  <a:tcPr/>
                </a:tc>
              </a:tr>
              <a:tr h="546251">
                <a:tc>
                  <a:txBody>
                    <a:bodyPr/>
                    <a:lstStyle/>
                    <a:p>
                      <a:r>
                        <a:rPr lang="en-IN" dirty="0" smtClean="0"/>
                        <a:t>I</a:t>
                      </a:r>
                      <a:endParaRPr lang="en-IN" dirty="0"/>
                    </a:p>
                  </a:txBody>
                  <a:tcPr/>
                </a:tc>
                <a:tc>
                  <a:txBody>
                    <a:bodyPr/>
                    <a:lstStyle/>
                    <a:p>
                      <a:r>
                        <a:rPr lang="en-IN" dirty="0" smtClean="0"/>
                        <a:t>Preliminary   1 to 3</a:t>
                      </a:r>
                      <a:endParaRPr lang="en-IN" dirty="0"/>
                    </a:p>
                  </a:txBody>
                  <a:tcPr/>
                </a:tc>
              </a:tr>
              <a:tr h="546251">
                <a:tc>
                  <a:txBody>
                    <a:bodyPr/>
                    <a:lstStyle/>
                    <a:p>
                      <a:r>
                        <a:rPr lang="en-IN" dirty="0" smtClean="0">
                          <a:solidFill>
                            <a:srgbClr val="FF0000"/>
                          </a:solidFill>
                        </a:rPr>
                        <a:t>II</a:t>
                      </a:r>
                      <a:endParaRPr lang="en-IN" dirty="0">
                        <a:solidFill>
                          <a:srgbClr val="FF0000"/>
                        </a:solidFill>
                      </a:endParaRPr>
                    </a:p>
                  </a:txBody>
                  <a:tcPr/>
                </a:tc>
                <a:tc>
                  <a:txBody>
                    <a:bodyPr/>
                    <a:lstStyle/>
                    <a:p>
                      <a:r>
                        <a:rPr lang="en-IN" dirty="0" smtClean="0">
                          <a:solidFill>
                            <a:srgbClr val="FF0000"/>
                          </a:solidFill>
                        </a:rPr>
                        <a:t>Insolvency Resolution and Liquidation for Corporate Person  (  4 to 77)</a:t>
                      </a:r>
                      <a:endParaRPr lang="en-IN" dirty="0">
                        <a:solidFill>
                          <a:srgbClr val="FF0000"/>
                        </a:solidFill>
                      </a:endParaRPr>
                    </a:p>
                  </a:txBody>
                  <a:tcPr/>
                </a:tc>
              </a:tr>
              <a:tr h="546251">
                <a:tc>
                  <a:txBody>
                    <a:bodyPr/>
                    <a:lstStyle/>
                    <a:p>
                      <a:r>
                        <a:rPr lang="en-IN" dirty="0" smtClean="0"/>
                        <a:t>III</a:t>
                      </a:r>
                      <a:endParaRPr lang="en-IN" dirty="0"/>
                    </a:p>
                  </a:txBody>
                  <a:tcPr/>
                </a:tc>
                <a:tc>
                  <a:txBody>
                    <a:bodyPr/>
                    <a:lstStyle/>
                    <a:p>
                      <a:r>
                        <a:rPr lang="en-IN" dirty="0" smtClean="0"/>
                        <a:t>Insolvency Resolution and Bankruptcy for Individual and Partnership </a:t>
                      </a:r>
                      <a:endParaRPr lang="en-IN" dirty="0"/>
                    </a:p>
                  </a:txBody>
                  <a:tcPr/>
                </a:tc>
              </a:tr>
              <a:tr h="839037">
                <a:tc>
                  <a:txBody>
                    <a:bodyPr/>
                    <a:lstStyle/>
                    <a:p>
                      <a:r>
                        <a:rPr lang="en-IN" dirty="0" smtClean="0"/>
                        <a:t>IV</a:t>
                      </a:r>
                      <a:endParaRPr lang="en-IN" dirty="0"/>
                    </a:p>
                  </a:txBody>
                  <a:tcPr/>
                </a:tc>
                <a:tc>
                  <a:txBody>
                    <a:bodyPr/>
                    <a:lstStyle/>
                    <a:p>
                      <a:r>
                        <a:rPr lang="en-IN" dirty="0" smtClean="0"/>
                        <a:t>Regulation</a:t>
                      </a:r>
                      <a:r>
                        <a:rPr lang="en-IN" baseline="0" dirty="0" smtClean="0"/>
                        <a:t> of Insolvency Professionals, Agencies &amp; Information Utilities  ( 188-223 )</a:t>
                      </a:r>
                      <a:endParaRPr lang="en-IN" dirty="0"/>
                    </a:p>
                  </a:txBody>
                  <a:tcPr/>
                </a:tc>
              </a:tr>
              <a:tr h="546251">
                <a:tc>
                  <a:txBody>
                    <a:bodyPr/>
                    <a:lstStyle/>
                    <a:p>
                      <a:r>
                        <a:rPr lang="en-IN" dirty="0" smtClean="0"/>
                        <a:t>V</a:t>
                      </a:r>
                      <a:endParaRPr lang="en-IN" dirty="0"/>
                    </a:p>
                  </a:txBody>
                  <a:tcPr/>
                </a:tc>
                <a:tc>
                  <a:txBody>
                    <a:bodyPr/>
                    <a:lstStyle/>
                    <a:p>
                      <a:r>
                        <a:rPr lang="en-IN" dirty="0" smtClean="0"/>
                        <a:t>Miscellaneous   (  224</a:t>
                      </a:r>
                      <a:r>
                        <a:rPr lang="en-IN" baseline="0" dirty="0" smtClean="0"/>
                        <a:t> to 255 ) </a:t>
                      </a:r>
                      <a:endParaRPr lang="en-IN" dirty="0"/>
                    </a:p>
                  </a:txBody>
                  <a:tcPr/>
                </a:tc>
              </a:tr>
            </a:tbl>
          </a:graphicData>
        </a:graphic>
      </p:graphicFrame>
    </p:spTree>
  </p:cSld>
  <p:clrMapOvr>
    <a:masterClrMapping/>
  </p:clrMapOvr>
  <p:transition spd="med">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Definition in 3  Parts plus Regulations  </a:t>
            </a:r>
            <a:endParaRPr lang="en-IN" dirty="0"/>
          </a:p>
        </p:txBody>
      </p:sp>
      <p:sp>
        <p:nvSpPr>
          <p:cNvPr id="3" name="Content Placeholder 2"/>
          <p:cNvSpPr>
            <a:spLocks noGrp="1"/>
          </p:cNvSpPr>
          <p:nvPr>
            <p:ph idx="1"/>
          </p:nvPr>
        </p:nvSpPr>
        <p:spPr/>
        <p:txBody>
          <a:bodyPr/>
          <a:lstStyle/>
          <a:p>
            <a:pPr>
              <a:buNone/>
            </a:pPr>
            <a:r>
              <a:rPr lang="en-IN" dirty="0" smtClean="0"/>
              <a:t>Each of Part  I, II &amp; III  has definition </a:t>
            </a:r>
          </a:p>
          <a:p>
            <a:pPr>
              <a:buNone/>
            </a:pP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dirty="0"/>
          </a:p>
        </p:txBody>
      </p:sp>
      <p:graphicFrame>
        <p:nvGraphicFramePr>
          <p:cNvPr id="5" name="Table 4"/>
          <p:cNvGraphicFramePr>
            <a:graphicFrameLocks noGrp="1"/>
          </p:cNvGraphicFramePr>
          <p:nvPr/>
        </p:nvGraphicFramePr>
        <p:xfrm>
          <a:off x="571472" y="2285992"/>
          <a:ext cx="7715304" cy="2570327"/>
        </p:xfrm>
        <a:graphic>
          <a:graphicData uri="http://schemas.openxmlformats.org/drawingml/2006/table">
            <a:tbl>
              <a:tblPr firstRow="1" bandRow="1">
                <a:tableStyleId>{5C22544A-7EE6-4342-B048-85BDC9FD1C3A}</a:tableStyleId>
              </a:tblPr>
              <a:tblGrid>
                <a:gridCol w="785818"/>
                <a:gridCol w="1571636"/>
                <a:gridCol w="5357850"/>
              </a:tblGrid>
              <a:tr h="467207">
                <a:tc>
                  <a:txBody>
                    <a:bodyPr/>
                    <a:lstStyle/>
                    <a:p>
                      <a:r>
                        <a:rPr lang="en-IN" sz="2400" dirty="0" smtClean="0"/>
                        <a:t>Part</a:t>
                      </a:r>
                      <a:endParaRPr lang="en-IN" sz="2400" dirty="0"/>
                    </a:p>
                  </a:txBody>
                  <a:tcPr/>
                </a:tc>
                <a:tc>
                  <a:txBody>
                    <a:bodyPr/>
                    <a:lstStyle/>
                    <a:p>
                      <a:r>
                        <a:rPr lang="en-IN" sz="2400" dirty="0" smtClean="0"/>
                        <a:t>Section </a:t>
                      </a:r>
                      <a:endParaRPr lang="en-IN" sz="2400" dirty="0"/>
                    </a:p>
                  </a:txBody>
                  <a:tcPr/>
                </a:tc>
                <a:tc>
                  <a:txBody>
                    <a:bodyPr/>
                    <a:lstStyle/>
                    <a:p>
                      <a:r>
                        <a:rPr lang="en-IN" sz="2400" dirty="0" smtClean="0"/>
                        <a:t>Applicable to </a:t>
                      </a:r>
                      <a:endParaRPr lang="en-IN" sz="2400" dirty="0"/>
                    </a:p>
                  </a:txBody>
                  <a:tcPr/>
                </a:tc>
              </a:tr>
              <a:tr h="389721">
                <a:tc>
                  <a:txBody>
                    <a:bodyPr/>
                    <a:lstStyle/>
                    <a:p>
                      <a:r>
                        <a:rPr lang="en-IN" sz="4000" dirty="0" smtClean="0"/>
                        <a:t>I</a:t>
                      </a:r>
                      <a:endParaRPr lang="en-IN" sz="4000" dirty="0"/>
                    </a:p>
                  </a:txBody>
                  <a:tcPr/>
                </a:tc>
                <a:tc>
                  <a:txBody>
                    <a:bodyPr/>
                    <a:lstStyle/>
                    <a:p>
                      <a:pPr algn="ctr"/>
                      <a:r>
                        <a:rPr lang="en-IN" sz="4000" dirty="0" smtClean="0"/>
                        <a:t>3</a:t>
                      </a:r>
                      <a:endParaRPr lang="en-IN" sz="4000" dirty="0"/>
                    </a:p>
                  </a:txBody>
                  <a:tcPr/>
                </a:tc>
                <a:tc>
                  <a:txBody>
                    <a:bodyPr/>
                    <a:lstStyle/>
                    <a:p>
                      <a:r>
                        <a:rPr lang="en-IN" sz="4000" dirty="0" smtClean="0"/>
                        <a:t>Entire</a:t>
                      </a:r>
                      <a:r>
                        <a:rPr lang="en-IN" sz="4000" baseline="0" dirty="0" smtClean="0"/>
                        <a:t> Insolvency code</a:t>
                      </a:r>
                      <a:endParaRPr lang="en-IN" sz="4000" dirty="0"/>
                    </a:p>
                  </a:txBody>
                  <a:tcPr/>
                </a:tc>
              </a:tr>
              <a:tr h="682012">
                <a:tc>
                  <a:txBody>
                    <a:bodyPr/>
                    <a:lstStyle/>
                    <a:p>
                      <a:r>
                        <a:rPr lang="en-IN" sz="4000" dirty="0" smtClean="0"/>
                        <a:t>II</a:t>
                      </a:r>
                      <a:endParaRPr lang="en-IN" sz="4000" dirty="0"/>
                    </a:p>
                  </a:txBody>
                  <a:tcPr/>
                </a:tc>
                <a:tc>
                  <a:txBody>
                    <a:bodyPr/>
                    <a:lstStyle/>
                    <a:p>
                      <a:pPr algn="ctr"/>
                      <a:r>
                        <a:rPr lang="en-IN" sz="4000" dirty="0" smtClean="0"/>
                        <a:t>5</a:t>
                      </a:r>
                      <a:endParaRPr lang="en-IN" sz="4000" dirty="0"/>
                    </a:p>
                  </a:txBody>
                  <a:tcPr/>
                </a:tc>
                <a:tc>
                  <a:txBody>
                    <a:bodyPr/>
                    <a:lstStyle/>
                    <a:p>
                      <a:r>
                        <a:rPr lang="en-IN" sz="4000" dirty="0" smtClean="0"/>
                        <a:t>Part – II  of code</a:t>
                      </a:r>
                      <a:endParaRPr lang="en-IN" sz="4000" dirty="0"/>
                    </a:p>
                  </a:txBody>
                  <a:tcPr/>
                </a:tc>
              </a:tr>
              <a:tr h="389721">
                <a:tc>
                  <a:txBody>
                    <a:bodyPr/>
                    <a:lstStyle/>
                    <a:p>
                      <a:r>
                        <a:rPr lang="en-IN" sz="4000" dirty="0" smtClean="0"/>
                        <a:t>III</a:t>
                      </a:r>
                      <a:endParaRPr lang="en-IN" sz="4000" dirty="0"/>
                    </a:p>
                  </a:txBody>
                  <a:tcPr/>
                </a:tc>
                <a:tc>
                  <a:txBody>
                    <a:bodyPr/>
                    <a:lstStyle/>
                    <a:p>
                      <a:pPr algn="ctr"/>
                      <a:r>
                        <a:rPr lang="en-IN" sz="4000" dirty="0" smtClean="0"/>
                        <a:t>79</a:t>
                      </a:r>
                      <a:endParaRPr lang="en-IN" sz="4000" dirty="0"/>
                    </a:p>
                  </a:txBody>
                  <a:tcPr/>
                </a:tc>
                <a:tc>
                  <a:txBody>
                    <a:bodyPr/>
                    <a:lstStyle/>
                    <a:p>
                      <a:r>
                        <a:rPr lang="en-IN" sz="4000" dirty="0" smtClean="0"/>
                        <a:t>Part – III</a:t>
                      </a:r>
                      <a:r>
                        <a:rPr lang="en-IN" sz="4000" baseline="0" dirty="0" smtClean="0"/>
                        <a:t> of code. </a:t>
                      </a:r>
                      <a:endParaRPr lang="en-IN" sz="4000" dirty="0"/>
                    </a:p>
                  </a:txBody>
                  <a:tcPr/>
                </a:tc>
              </a:tr>
            </a:tbl>
          </a:graphicData>
        </a:graphic>
      </p:graphicFrame>
    </p:spTree>
  </p:cSld>
  <p:clrMapOvr>
    <a:masterClrMapping/>
  </p:clrMapOvr>
  <p:transition spd="med">
    <p:pull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Regulations  by  IBBI  </a:t>
            </a:r>
            <a:endParaRPr lang="en-IN" dirty="0"/>
          </a:p>
        </p:txBody>
      </p:sp>
      <p:graphicFrame>
        <p:nvGraphicFramePr>
          <p:cNvPr id="5" name="Content Placeholder 4"/>
          <p:cNvGraphicFramePr>
            <a:graphicFrameLocks noGrp="1"/>
          </p:cNvGraphicFramePr>
          <p:nvPr>
            <p:ph idx="1"/>
          </p:nvPr>
        </p:nvGraphicFramePr>
        <p:xfrm>
          <a:off x="457200" y="1285860"/>
          <a:ext cx="8229600" cy="5072098"/>
        </p:xfrm>
        <a:graphic>
          <a:graphicData uri="http://schemas.openxmlformats.org/drawingml/2006/table">
            <a:tbl>
              <a:tblPr firstRow="1" bandRow="1">
                <a:tableStyleId>{5C22544A-7EE6-4342-B048-85BDC9FD1C3A}</a:tableStyleId>
              </a:tblPr>
              <a:tblGrid>
                <a:gridCol w="5043494"/>
                <a:gridCol w="3186106"/>
              </a:tblGrid>
              <a:tr h="441052">
                <a:tc>
                  <a:txBody>
                    <a:bodyPr/>
                    <a:lstStyle/>
                    <a:p>
                      <a:r>
                        <a:rPr lang="en-IN" dirty="0" smtClean="0"/>
                        <a:t>Regulations</a:t>
                      </a:r>
                      <a:endParaRPr lang="en-IN" dirty="0"/>
                    </a:p>
                  </a:txBody>
                  <a:tcPr/>
                </a:tc>
                <a:tc>
                  <a:txBody>
                    <a:bodyPr/>
                    <a:lstStyle/>
                    <a:p>
                      <a:r>
                        <a:rPr lang="en-IN" dirty="0" smtClean="0"/>
                        <a:t>Remark</a:t>
                      </a:r>
                      <a:r>
                        <a:rPr lang="en-IN" baseline="0" dirty="0" smtClean="0"/>
                        <a:t> </a:t>
                      </a:r>
                      <a:endParaRPr lang="en-IN" dirty="0"/>
                    </a:p>
                  </a:txBody>
                  <a:tcPr/>
                </a:tc>
              </a:tr>
              <a:tr h="441052">
                <a:tc>
                  <a:txBody>
                    <a:bodyPr/>
                    <a:lstStyle/>
                    <a:p>
                      <a:r>
                        <a:rPr lang="en-IN" dirty="0" smtClean="0"/>
                        <a:t>Insolvency Professional Agencies  Regulation - 2016</a:t>
                      </a:r>
                      <a:endParaRPr lang="en-IN" dirty="0"/>
                    </a:p>
                  </a:txBody>
                  <a:tcPr/>
                </a:tc>
                <a:tc>
                  <a:txBody>
                    <a:bodyPr/>
                    <a:lstStyle/>
                    <a:p>
                      <a:r>
                        <a:rPr lang="en-IN" dirty="0" err="1" smtClean="0"/>
                        <a:t>IIIpia</a:t>
                      </a:r>
                      <a:r>
                        <a:rPr lang="en-IN" dirty="0" smtClean="0"/>
                        <a:t> </a:t>
                      </a:r>
                      <a:endParaRPr lang="en-IN" dirty="0"/>
                    </a:p>
                  </a:txBody>
                  <a:tcPr/>
                </a:tc>
              </a:tr>
              <a:tr h="441052">
                <a:tc>
                  <a:txBody>
                    <a:bodyPr/>
                    <a:lstStyle/>
                    <a:p>
                      <a:r>
                        <a:rPr lang="en-IN" dirty="0" smtClean="0"/>
                        <a:t>Insolvency Professional  - 2016</a:t>
                      </a:r>
                      <a:endParaRPr lang="en-IN" dirty="0"/>
                    </a:p>
                  </a:txBody>
                  <a:tcPr/>
                </a:tc>
                <a:tc>
                  <a:txBody>
                    <a:bodyPr/>
                    <a:lstStyle/>
                    <a:p>
                      <a:r>
                        <a:rPr lang="en-IN" dirty="0" smtClean="0"/>
                        <a:t>Our Regulation  - IP </a:t>
                      </a:r>
                      <a:endParaRPr lang="en-IN" dirty="0"/>
                    </a:p>
                  </a:txBody>
                  <a:tcPr/>
                </a:tc>
              </a:tr>
              <a:tr h="1653945">
                <a:tc>
                  <a:txBody>
                    <a:bodyPr/>
                    <a:lstStyle/>
                    <a:p>
                      <a:r>
                        <a:rPr lang="en-IN" sz="2800" dirty="0" smtClean="0">
                          <a:solidFill>
                            <a:srgbClr val="FF0000"/>
                          </a:solidFill>
                        </a:rPr>
                        <a:t>Insolvency Resolution Process For Corporate Person - 2016</a:t>
                      </a:r>
                      <a:endParaRPr lang="en-IN" sz="2800" dirty="0">
                        <a:solidFill>
                          <a:srgbClr val="FF0000"/>
                        </a:solidFill>
                      </a:endParaRPr>
                    </a:p>
                  </a:txBody>
                  <a:tcPr/>
                </a:tc>
                <a:tc>
                  <a:txBody>
                    <a:bodyPr/>
                    <a:lstStyle/>
                    <a:p>
                      <a:r>
                        <a:rPr lang="en-IN" sz="2800" dirty="0" smtClean="0">
                          <a:solidFill>
                            <a:srgbClr val="FF0000"/>
                          </a:solidFill>
                        </a:rPr>
                        <a:t>Most Important from Practice point of view </a:t>
                      </a:r>
                      <a:endParaRPr lang="en-IN" sz="2800" dirty="0">
                        <a:solidFill>
                          <a:srgbClr val="FF0000"/>
                        </a:solidFill>
                      </a:endParaRPr>
                    </a:p>
                  </a:txBody>
                  <a:tcPr/>
                </a:tc>
              </a:tr>
              <a:tr h="441052">
                <a:tc>
                  <a:txBody>
                    <a:bodyPr/>
                    <a:lstStyle/>
                    <a:p>
                      <a:r>
                        <a:rPr lang="en-IN" dirty="0" smtClean="0"/>
                        <a:t>Liquidation Process – 2016</a:t>
                      </a:r>
                      <a:endParaRPr lang="en-IN" dirty="0"/>
                    </a:p>
                  </a:txBody>
                  <a:tcPr/>
                </a:tc>
                <a:tc>
                  <a:txBody>
                    <a:bodyPr/>
                    <a:lstStyle/>
                    <a:p>
                      <a:endParaRPr lang="en-IN" dirty="0"/>
                    </a:p>
                  </a:txBody>
                  <a:tcPr/>
                </a:tc>
              </a:tr>
              <a:tr h="441052">
                <a:tc>
                  <a:txBody>
                    <a:bodyPr/>
                    <a:lstStyle/>
                    <a:p>
                      <a:r>
                        <a:rPr lang="en-IN" dirty="0" smtClean="0"/>
                        <a:t>Voluntary Liquidation Process -2017</a:t>
                      </a:r>
                      <a:endParaRPr lang="en-IN" dirty="0"/>
                    </a:p>
                  </a:txBody>
                  <a:tcPr/>
                </a:tc>
                <a:tc>
                  <a:txBody>
                    <a:bodyPr/>
                    <a:lstStyle/>
                    <a:p>
                      <a:endParaRPr lang="en-IN" dirty="0"/>
                    </a:p>
                  </a:txBody>
                  <a:tcPr/>
                </a:tc>
              </a:tr>
              <a:tr h="441052">
                <a:tc>
                  <a:txBody>
                    <a:bodyPr/>
                    <a:lstStyle/>
                    <a:p>
                      <a:r>
                        <a:rPr lang="en-IN" dirty="0" smtClean="0"/>
                        <a:t>Information Utilities  - 2017</a:t>
                      </a:r>
                      <a:endParaRPr lang="en-IN" dirty="0"/>
                    </a:p>
                  </a:txBody>
                  <a:tcPr/>
                </a:tc>
                <a:tc>
                  <a:txBody>
                    <a:bodyPr/>
                    <a:lstStyle/>
                    <a:p>
                      <a:endParaRPr lang="en-IN" dirty="0"/>
                    </a:p>
                  </a:txBody>
                  <a:tcPr/>
                </a:tc>
              </a:tr>
              <a:tr h="771841">
                <a:tc>
                  <a:txBody>
                    <a:bodyPr/>
                    <a:lstStyle/>
                    <a:p>
                      <a:r>
                        <a:rPr lang="en-IN" dirty="0" smtClean="0"/>
                        <a:t>Fast Track Insolvency Resolution Process for Corporate Person - 2017</a:t>
                      </a:r>
                      <a:endParaRPr lang="en-IN" dirty="0"/>
                    </a:p>
                  </a:txBody>
                  <a:tcPr/>
                </a:tc>
                <a:tc>
                  <a:txBody>
                    <a:bodyPr/>
                    <a:lstStyle/>
                    <a:p>
                      <a:endParaRPr lang="en-IN" dirty="0"/>
                    </a:p>
                  </a:txBody>
                  <a:tcPr/>
                </a:tc>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dirty="0"/>
          </a:p>
        </p:txBody>
      </p:sp>
    </p:spTree>
  </p:cSld>
  <p:clrMapOvr>
    <a:masterClrMapping/>
  </p:clrMapOvr>
  <p:transition spd="med">
    <p:pull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IN" sz="4000" b="1" dirty="0" smtClean="0">
                <a:latin typeface="Maiandra GD"/>
              </a:rPr>
              <a:t>Some Important Definitions </a:t>
            </a:r>
            <a:endParaRPr lang="en-IN" b="1" dirty="0">
              <a:latin typeface="Maiandra GD"/>
            </a:endParaRPr>
          </a:p>
        </p:txBody>
      </p:sp>
      <p:sp>
        <p:nvSpPr>
          <p:cNvPr id="3" name="Content Placeholder 2"/>
          <p:cNvSpPr>
            <a:spLocks noGrp="1"/>
          </p:cNvSpPr>
          <p:nvPr>
            <p:ph idx="1"/>
          </p:nvPr>
        </p:nvSpPr>
        <p:spPr>
          <a:xfrm>
            <a:off x="457200" y="1066800"/>
            <a:ext cx="8686800" cy="5791200"/>
          </a:xfrm>
        </p:spPr>
        <p:txBody>
          <a:bodyPr>
            <a:normAutofit/>
          </a:bodyPr>
          <a:lstStyle/>
          <a:p>
            <a:pPr marL="0" indent="0">
              <a:buNone/>
            </a:pPr>
            <a:endParaRPr lang="en-IN" sz="2000" dirty="0" smtClean="0">
              <a:latin typeface="Maiandra GD"/>
            </a:endParaRPr>
          </a:p>
          <a:p>
            <a:pPr marL="0" indent="0">
              <a:buNone/>
            </a:pPr>
            <a:r>
              <a:rPr lang="en-IN" sz="2000" dirty="0">
                <a:solidFill>
                  <a:srgbClr val="002060"/>
                </a:solidFill>
                <a:latin typeface="Maiandra GD"/>
              </a:rPr>
              <a:t>Charge [ 3 (4 ) ] </a:t>
            </a:r>
          </a:p>
          <a:p>
            <a:pPr marL="0" indent="0">
              <a:buNone/>
            </a:pPr>
            <a:r>
              <a:rPr lang="en-IN" sz="2000" dirty="0" smtClean="0">
                <a:latin typeface="Maiandra GD"/>
              </a:rPr>
              <a:t>Means an Interest or lien created on the property or assets of any person or any of its undertakings or both as the case may be, as security and includes a mortgage; </a:t>
            </a:r>
          </a:p>
          <a:p>
            <a:pPr marL="0" indent="0">
              <a:buNone/>
            </a:pPr>
            <a:endParaRPr lang="en-IN" sz="2000" dirty="0" smtClean="0">
              <a:latin typeface="Maiandra GD"/>
            </a:endParaRPr>
          </a:p>
          <a:p>
            <a:pPr marL="0" indent="0">
              <a:buNone/>
            </a:pPr>
            <a:r>
              <a:rPr lang="en-IN" sz="2000" dirty="0">
                <a:solidFill>
                  <a:srgbClr val="002060"/>
                </a:solidFill>
                <a:latin typeface="Maiandra GD"/>
              </a:rPr>
              <a:t>Debt  [ 3(11) ] </a:t>
            </a:r>
          </a:p>
          <a:p>
            <a:pPr marL="0" indent="0">
              <a:buNone/>
            </a:pPr>
            <a:r>
              <a:rPr lang="en-IN" sz="2000" dirty="0" smtClean="0">
                <a:latin typeface="Maiandra GD"/>
              </a:rPr>
              <a:t>Means a liability or obligation in respect of a claim which is due from any person and includes a </a:t>
            </a:r>
            <a:r>
              <a:rPr lang="en-IN" sz="2000" u="sng" dirty="0" smtClean="0">
                <a:latin typeface="Maiandra GD"/>
              </a:rPr>
              <a:t>financial debt </a:t>
            </a:r>
            <a:r>
              <a:rPr lang="en-IN" sz="2000" dirty="0" smtClean="0">
                <a:latin typeface="Maiandra GD"/>
              </a:rPr>
              <a:t>and </a:t>
            </a:r>
            <a:r>
              <a:rPr lang="en-IN" sz="2000" u="sng" dirty="0" smtClean="0">
                <a:latin typeface="Maiandra GD"/>
              </a:rPr>
              <a:t>operational debt</a:t>
            </a:r>
            <a:r>
              <a:rPr lang="en-IN" sz="2000" dirty="0" smtClean="0">
                <a:latin typeface="Maiandra GD"/>
              </a:rPr>
              <a:t>. </a:t>
            </a:r>
          </a:p>
          <a:p>
            <a:pPr marL="0" indent="0">
              <a:buNone/>
            </a:pPr>
            <a:endParaRPr lang="en-IN" sz="2000" dirty="0" smtClean="0">
              <a:latin typeface="Maiandra GD"/>
            </a:endParaRPr>
          </a:p>
          <a:p>
            <a:pPr marL="0" indent="0">
              <a:buNone/>
            </a:pPr>
            <a:r>
              <a:rPr lang="en-IN" sz="2000" dirty="0" smtClean="0">
                <a:solidFill>
                  <a:srgbClr val="FF0000"/>
                </a:solidFill>
                <a:latin typeface="Maiandra GD"/>
              </a:rPr>
              <a:t>Default  [ 3 (12) ] </a:t>
            </a:r>
          </a:p>
          <a:p>
            <a:pPr marL="0" indent="0">
              <a:buNone/>
            </a:pPr>
            <a:r>
              <a:rPr lang="en-IN" sz="2000" dirty="0" smtClean="0">
                <a:solidFill>
                  <a:srgbClr val="FF0000"/>
                </a:solidFill>
                <a:latin typeface="Maiandra GD"/>
              </a:rPr>
              <a:t>Means non payment of debt when whole or any part or instalment of the amount of debt has </a:t>
            </a:r>
            <a:r>
              <a:rPr lang="en-IN" sz="2000" u="sng" dirty="0" smtClean="0">
                <a:solidFill>
                  <a:srgbClr val="FF0000"/>
                </a:solidFill>
                <a:latin typeface="Maiandra GD"/>
              </a:rPr>
              <a:t>become due and payable </a:t>
            </a:r>
            <a:r>
              <a:rPr lang="en-IN" sz="2000" dirty="0" smtClean="0">
                <a:solidFill>
                  <a:srgbClr val="FF0000"/>
                </a:solidFill>
                <a:latin typeface="Maiandra GD"/>
              </a:rPr>
              <a:t>and is not repaid by the debtor or the corporate debtor, as the case may be; </a:t>
            </a:r>
            <a:endParaRPr lang="en-IN" sz="2000" dirty="0">
              <a:solidFill>
                <a:srgbClr val="FF0000"/>
              </a:solidFill>
              <a:latin typeface="Maiandra GD"/>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dirty="0"/>
          </a:p>
        </p:txBody>
      </p:sp>
    </p:spTree>
    <p:extLst>
      <p:ext uri="{BB962C8B-B14F-4D97-AF65-F5344CB8AC3E}">
        <p14:creationId xmlns="" xmlns:p14="http://schemas.microsoft.com/office/powerpoint/2010/main" val="3627594511"/>
      </p:ext>
    </p:extLst>
  </p:cSld>
  <p:clrMapOvr>
    <a:masterClrMapping/>
  </p:clrMapOvr>
  <p:transition spd="med">
    <p:pull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IN" sz="4000" b="1" dirty="0" smtClean="0">
                <a:latin typeface="Maiandra GD"/>
              </a:rPr>
              <a:t>Some Important Definitions </a:t>
            </a:r>
            <a:endParaRPr lang="en-IN" b="1" dirty="0">
              <a:latin typeface="Maiandra GD"/>
            </a:endParaRPr>
          </a:p>
        </p:txBody>
      </p:sp>
      <p:sp>
        <p:nvSpPr>
          <p:cNvPr id="3" name="Content Placeholder 2"/>
          <p:cNvSpPr>
            <a:spLocks noGrp="1"/>
          </p:cNvSpPr>
          <p:nvPr>
            <p:ph idx="1"/>
          </p:nvPr>
        </p:nvSpPr>
        <p:spPr>
          <a:xfrm>
            <a:off x="457200" y="1066800"/>
            <a:ext cx="8686800" cy="5791200"/>
          </a:xfrm>
        </p:spPr>
        <p:txBody>
          <a:bodyPr>
            <a:normAutofit/>
          </a:bodyPr>
          <a:lstStyle/>
          <a:p>
            <a:pPr marL="0" indent="0">
              <a:buNone/>
            </a:pPr>
            <a:r>
              <a:rPr lang="en-IN" sz="2000" dirty="0">
                <a:solidFill>
                  <a:srgbClr val="002060"/>
                </a:solidFill>
                <a:latin typeface="Maiandra GD"/>
              </a:rPr>
              <a:t>Claim  [ 3 (6) ] Means </a:t>
            </a:r>
          </a:p>
          <a:p>
            <a:pPr marL="530225" indent="-530225">
              <a:buNone/>
            </a:pPr>
            <a:r>
              <a:rPr lang="en-IN" sz="2000" dirty="0" smtClean="0">
                <a:latin typeface="Maiandra GD"/>
              </a:rPr>
              <a:t> (a)  a right to payment, whether or not such right is reduced to judgement, fixed, disputed, undisputed, legal, equitable, secured or unsecured;</a:t>
            </a:r>
          </a:p>
          <a:p>
            <a:pPr marL="530225" indent="-530225" algn="just">
              <a:buAutoNum type="alphaLcParenBoth" startAt="2"/>
            </a:pPr>
            <a:r>
              <a:rPr lang="en-IN" sz="2000" dirty="0" smtClean="0">
                <a:latin typeface="Maiandra GD"/>
              </a:rPr>
              <a:t>Right to remedy for breach of contract under any law for the time being in force, if such breach gives rise to right to payment, whether or not such  right is reduced to judgement, fixed, matured, unmatured, disputed, undisputed, secured or unsecured; </a:t>
            </a:r>
          </a:p>
          <a:p>
            <a:pPr marL="530225" indent="-530225">
              <a:buNone/>
            </a:pPr>
            <a:endParaRPr lang="en-IN" sz="2000" dirty="0" smtClean="0">
              <a:latin typeface="Maiandra GD"/>
            </a:endParaRPr>
          </a:p>
          <a:p>
            <a:pPr marL="0" indent="0">
              <a:buNone/>
            </a:pPr>
            <a:r>
              <a:rPr lang="en-IN" sz="2000" dirty="0" smtClean="0">
                <a:solidFill>
                  <a:srgbClr val="002060"/>
                </a:solidFill>
                <a:latin typeface="Maiandra GD"/>
              </a:rPr>
              <a:t>Corporate Person [3(7) ] </a:t>
            </a:r>
          </a:p>
          <a:p>
            <a:pPr marL="0" indent="0"/>
            <a:r>
              <a:rPr lang="en-IN" sz="2000" dirty="0" smtClean="0">
                <a:latin typeface="Maiandra GD"/>
              </a:rPr>
              <a:t>Means a company defined in Companies Act, </a:t>
            </a:r>
          </a:p>
          <a:p>
            <a:pPr marL="0" indent="0"/>
            <a:r>
              <a:rPr lang="en-IN" sz="2000" dirty="0" smtClean="0">
                <a:latin typeface="Maiandra GD"/>
              </a:rPr>
              <a:t>LLP</a:t>
            </a:r>
          </a:p>
          <a:p>
            <a:pPr marL="0" indent="0"/>
            <a:r>
              <a:rPr lang="en-IN" sz="2000" dirty="0" smtClean="0">
                <a:latin typeface="Maiandra GD"/>
              </a:rPr>
              <a:t>Or any other person </a:t>
            </a:r>
            <a:r>
              <a:rPr lang="en-IN" sz="2000" dirty="0" smtClean="0">
                <a:solidFill>
                  <a:srgbClr val="FF0000"/>
                </a:solidFill>
                <a:latin typeface="Maiandra GD"/>
              </a:rPr>
              <a:t>incorporated  with limited    </a:t>
            </a:r>
          </a:p>
          <a:p>
            <a:pPr marL="0" indent="0">
              <a:buNone/>
            </a:pPr>
            <a:r>
              <a:rPr lang="en-IN" sz="2000" dirty="0" smtClean="0">
                <a:solidFill>
                  <a:srgbClr val="FF0000"/>
                </a:solidFill>
                <a:latin typeface="Maiandra GD"/>
              </a:rPr>
              <a:t> liability</a:t>
            </a:r>
            <a:r>
              <a:rPr lang="en-IN" sz="2000" dirty="0" smtClean="0">
                <a:latin typeface="Maiandra GD"/>
              </a:rPr>
              <a:t> under any law …….</a:t>
            </a:r>
          </a:p>
          <a:p>
            <a:pPr marL="0" indent="0">
              <a:buNone/>
            </a:pPr>
            <a:r>
              <a:rPr lang="en-IN" sz="2000" b="1" dirty="0" smtClean="0">
                <a:latin typeface="Maiandra GD"/>
              </a:rPr>
              <a:t>*</a:t>
            </a:r>
            <a:r>
              <a:rPr lang="en-IN" sz="2000" dirty="0" smtClean="0">
                <a:latin typeface="Maiandra GD"/>
              </a:rPr>
              <a:t>But shall not include </a:t>
            </a:r>
          </a:p>
          <a:p>
            <a:pPr marL="0" indent="0">
              <a:buNone/>
            </a:pPr>
            <a:r>
              <a:rPr lang="en-IN" sz="2000" dirty="0" smtClean="0">
                <a:latin typeface="Maiandra GD"/>
              </a:rPr>
              <a:t>		</a:t>
            </a:r>
            <a:r>
              <a:rPr lang="en-IN" sz="2000" dirty="0" smtClean="0">
                <a:solidFill>
                  <a:srgbClr val="FF0000"/>
                </a:solidFill>
                <a:latin typeface="Maiandra GD"/>
              </a:rPr>
              <a:t>“ Financial Service Provider”</a:t>
            </a:r>
          </a:p>
          <a:p>
            <a:pPr marL="0" indent="0">
              <a:buNone/>
            </a:pPr>
            <a:endParaRPr lang="en-IN" sz="2000" dirty="0" smtClean="0">
              <a:solidFill>
                <a:srgbClr val="FF0000"/>
              </a:solidFill>
              <a:latin typeface="Maiandra GD"/>
            </a:endParaRPr>
          </a:p>
          <a:p>
            <a:pPr marL="0" indent="0">
              <a:buNone/>
            </a:pPr>
            <a:endParaRPr lang="en-IN" sz="2000" dirty="0" smtClean="0">
              <a:solidFill>
                <a:srgbClr val="FF0000"/>
              </a:solidFill>
              <a:latin typeface="Maiandra GD"/>
            </a:endParaRPr>
          </a:p>
          <a:p>
            <a:pPr marL="0" indent="0">
              <a:buNone/>
            </a:pPr>
            <a:endParaRPr lang="en-IN" sz="2000" dirty="0" smtClean="0">
              <a:solidFill>
                <a:srgbClr val="FF0000"/>
              </a:solidFill>
              <a:latin typeface="Maiandra GD"/>
            </a:endParaRPr>
          </a:p>
          <a:p>
            <a:pPr marL="0" indent="0">
              <a:buNone/>
            </a:pPr>
            <a:endParaRPr lang="en-IN" sz="2000" dirty="0" smtClean="0">
              <a:solidFill>
                <a:srgbClr val="FF0000"/>
              </a:solidFill>
              <a:latin typeface="Maiandra GD"/>
            </a:endParaRPr>
          </a:p>
          <a:p>
            <a:pPr marL="0" indent="0">
              <a:buNone/>
            </a:pPr>
            <a:endParaRPr lang="en-IN" sz="2000" dirty="0" smtClean="0">
              <a:solidFill>
                <a:srgbClr val="FF0000"/>
              </a:solidFill>
              <a:latin typeface="Maiandra GD"/>
            </a:endParaRPr>
          </a:p>
          <a:p>
            <a:pPr marL="0" indent="0">
              <a:buNone/>
            </a:pPr>
            <a:endParaRPr lang="en-IN" sz="2000" dirty="0" smtClean="0">
              <a:solidFill>
                <a:srgbClr val="FF0000"/>
              </a:solidFill>
              <a:latin typeface="Maiandra GD"/>
            </a:endParaRPr>
          </a:p>
          <a:p>
            <a:pPr marL="530225" indent="-530225">
              <a:buNone/>
            </a:pPr>
            <a:endParaRPr lang="en-IN" sz="2000" dirty="0" smtClean="0">
              <a:latin typeface="Maiandra GD"/>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dirty="0"/>
          </a:p>
        </p:txBody>
      </p:sp>
    </p:spTree>
    <p:extLst>
      <p:ext uri="{BB962C8B-B14F-4D97-AF65-F5344CB8AC3E}">
        <p14:creationId xmlns="" xmlns:p14="http://schemas.microsoft.com/office/powerpoint/2010/main" val="3627594511"/>
      </p:ext>
    </p:extLst>
  </p:cSld>
  <p:clrMapOvr>
    <a:masterClrMapping/>
  </p:clrMapOvr>
  <p:transition spd="med">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2" name="Picture 4" descr="Z:\My document\0PRAVIN\insolvency lecture\Kandivali\Screenshot-2016-10-25-07-17-59_1477360160.png"/>
          <p:cNvPicPr>
            <a:picLocks noChangeAspect="1" noChangeArrowheads="1"/>
          </p:cNvPicPr>
          <p:nvPr/>
        </p:nvPicPr>
        <p:blipFill>
          <a:blip r:embed="rId2"/>
          <a:srcRect/>
          <a:stretch>
            <a:fillRect/>
          </a:stretch>
        </p:blipFill>
        <p:spPr bwMode="auto">
          <a:xfrm>
            <a:off x="0" y="0"/>
            <a:ext cx="9144000" cy="6857999"/>
          </a:xfrm>
          <a:prstGeom prst="rect">
            <a:avLst/>
          </a:prstGeom>
          <a:noFill/>
        </p:spPr>
      </p:pic>
      <p:sp>
        <p:nvSpPr>
          <p:cNvPr id="2" name="Slide Number Placeholder 1"/>
          <p:cNvSpPr>
            <a:spLocks noGrp="1"/>
          </p:cNvSpPr>
          <p:nvPr>
            <p:ph type="sldNum" sz="quarter" idx="12"/>
          </p:nvPr>
        </p:nvSpPr>
        <p:spPr/>
        <p:txBody>
          <a:bodyPr/>
          <a:lstStyle/>
          <a:p>
            <a:fld id="{B6F15528-21DE-4FAA-801E-634DDDAF4B2B}" type="slidenum">
              <a:rPr lang="en-US" smtClean="0"/>
              <a:pPr/>
              <a:t>2</a:t>
            </a:fld>
            <a:endParaRPr lang="en-US" dirty="0"/>
          </a:p>
        </p:txBody>
      </p:sp>
    </p:spTree>
  </p:cSld>
  <p:clrMapOvr>
    <a:masterClrMapping/>
  </p:clrMapOvr>
  <p:transition spd="med">
    <p:pull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IN" sz="4000" b="1" dirty="0" smtClean="0">
                <a:latin typeface="Maiandra GD"/>
              </a:rPr>
              <a:t>Some Important Definitions </a:t>
            </a:r>
            <a:endParaRPr lang="en-IN" b="1" dirty="0">
              <a:latin typeface="Maiandra GD"/>
            </a:endParaRPr>
          </a:p>
        </p:txBody>
      </p:sp>
      <p:sp>
        <p:nvSpPr>
          <p:cNvPr id="3" name="Content Placeholder 2"/>
          <p:cNvSpPr>
            <a:spLocks noGrp="1"/>
          </p:cNvSpPr>
          <p:nvPr>
            <p:ph idx="1"/>
          </p:nvPr>
        </p:nvSpPr>
        <p:spPr>
          <a:xfrm>
            <a:off x="457200" y="1066800"/>
            <a:ext cx="8686800" cy="5791200"/>
          </a:xfrm>
        </p:spPr>
        <p:txBody>
          <a:bodyPr>
            <a:normAutofit/>
          </a:bodyPr>
          <a:lstStyle/>
          <a:p>
            <a:pPr marL="0" indent="0">
              <a:buNone/>
            </a:pPr>
            <a:r>
              <a:rPr lang="en-IN" sz="2200" dirty="0" smtClean="0">
                <a:solidFill>
                  <a:srgbClr val="002060"/>
                </a:solidFill>
                <a:latin typeface="Maiandra GD"/>
              </a:rPr>
              <a:t>Corporate Debtor  3(8)</a:t>
            </a:r>
          </a:p>
          <a:p>
            <a:pPr marL="0" indent="0">
              <a:buNone/>
            </a:pPr>
            <a:r>
              <a:rPr lang="en-IN" sz="2200" dirty="0" smtClean="0">
                <a:latin typeface="Maiandra GD"/>
              </a:rPr>
              <a:t>Means a corporate person who owes a debt to any person </a:t>
            </a:r>
          </a:p>
          <a:p>
            <a:pPr marL="0" indent="0">
              <a:buNone/>
            </a:pPr>
            <a:endParaRPr lang="en-IN" sz="2200" dirty="0" smtClean="0">
              <a:latin typeface="Maiandra GD"/>
            </a:endParaRPr>
          </a:p>
          <a:p>
            <a:pPr marL="0" indent="0">
              <a:buNone/>
            </a:pPr>
            <a:r>
              <a:rPr lang="en-IN" sz="2200" dirty="0">
                <a:solidFill>
                  <a:srgbClr val="002060"/>
                </a:solidFill>
                <a:latin typeface="Maiandra GD"/>
              </a:rPr>
              <a:t>Insolvency Professional   3 (19) </a:t>
            </a:r>
          </a:p>
          <a:p>
            <a:pPr marL="0" indent="0">
              <a:buNone/>
            </a:pPr>
            <a:r>
              <a:rPr lang="en-IN" sz="2200" dirty="0" smtClean="0">
                <a:latin typeface="Maiandra GD"/>
              </a:rPr>
              <a:t>Means a person enrolled under section 206 with an Insolvency Professional  Agency as its member and registered with the Board as an Insolvency professional  under section 207; </a:t>
            </a:r>
          </a:p>
          <a:p>
            <a:pPr marL="0" indent="0">
              <a:buNone/>
            </a:pPr>
            <a:endParaRPr lang="en-IN" sz="2200" dirty="0" smtClean="0">
              <a:latin typeface="Maiandra GD"/>
            </a:endParaRPr>
          </a:p>
          <a:p>
            <a:pPr marL="0" indent="0">
              <a:buNone/>
            </a:pPr>
            <a:r>
              <a:rPr lang="en-IN" sz="2200" dirty="0" smtClean="0">
                <a:latin typeface="Maiandra GD"/>
              </a:rPr>
              <a:t> </a:t>
            </a:r>
          </a:p>
          <a:p>
            <a:pPr marL="0" indent="0">
              <a:buNone/>
            </a:pPr>
            <a:endParaRPr lang="en-IN" sz="2200" dirty="0" smtClean="0">
              <a:latin typeface="Maiandra GD"/>
            </a:endParaRPr>
          </a:p>
          <a:p>
            <a:pPr marL="0" indent="0">
              <a:buNone/>
            </a:pPr>
            <a:endParaRPr lang="en-IN" sz="2200" dirty="0" smtClean="0">
              <a:latin typeface="Maiandra GD"/>
            </a:endParaRPr>
          </a:p>
          <a:p>
            <a:pPr marL="0" indent="0">
              <a:buNone/>
            </a:pPr>
            <a:endParaRPr lang="en-IN" sz="2800" dirty="0">
              <a:latin typeface="Maiandra GD"/>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dirty="0"/>
          </a:p>
        </p:txBody>
      </p:sp>
    </p:spTree>
    <p:extLst>
      <p:ext uri="{BB962C8B-B14F-4D97-AF65-F5344CB8AC3E}">
        <p14:creationId xmlns="" xmlns:p14="http://schemas.microsoft.com/office/powerpoint/2010/main" val="3627594511"/>
      </p:ext>
    </p:extLst>
  </p:cSld>
  <p:clrMapOvr>
    <a:masterClrMapping/>
  </p:clrMapOvr>
  <p:transition spd="med">
    <p:pull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pPr algn="l"/>
            <a:r>
              <a:rPr lang="en-IN" sz="4000" b="1" dirty="0" smtClean="0">
                <a:latin typeface="Maiandra GD"/>
              </a:rPr>
              <a:t>Some Important Definitions  Section 5</a:t>
            </a:r>
            <a:endParaRPr lang="en-IN" b="1" dirty="0">
              <a:latin typeface="Maiandra GD"/>
            </a:endParaRPr>
          </a:p>
        </p:txBody>
      </p:sp>
      <p:sp>
        <p:nvSpPr>
          <p:cNvPr id="3" name="Content Placeholder 2"/>
          <p:cNvSpPr>
            <a:spLocks noGrp="1"/>
          </p:cNvSpPr>
          <p:nvPr>
            <p:ph idx="1"/>
          </p:nvPr>
        </p:nvSpPr>
        <p:spPr>
          <a:xfrm>
            <a:off x="457200" y="1066800"/>
            <a:ext cx="8686800" cy="5791200"/>
          </a:xfrm>
        </p:spPr>
        <p:txBody>
          <a:bodyPr>
            <a:normAutofit fontScale="85000" lnSpcReduction="20000"/>
          </a:bodyPr>
          <a:lstStyle/>
          <a:p>
            <a:pPr marL="0" indent="0">
              <a:buNone/>
            </a:pPr>
            <a:r>
              <a:rPr lang="en-IN" sz="2200" dirty="0" smtClean="0">
                <a:latin typeface="Maiandra GD"/>
              </a:rPr>
              <a:t>Dispute  5(6) </a:t>
            </a:r>
          </a:p>
          <a:p>
            <a:pPr marL="0" indent="0">
              <a:buNone/>
            </a:pPr>
            <a:r>
              <a:rPr lang="en-IN" sz="2200" dirty="0" smtClean="0">
                <a:latin typeface="Maiandra GD"/>
              </a:rPr>
              <a:t>Dispute includes a suit arbitration proceedings relating to –</a:t>
            </a:r>
          </a:p>
          <a:p>
            <a:pPr marL="457200" indent="-457200">
              <a:buAutoNum type="alphaLcParenBoth"/>
            </a:pPr>
            <a:r>
              <a:rPr lang="en-IN" sz="2200" dirty="0" smtClean="0">
                <a:latin typeface="Maiandra GD"/>
              </a:rPr>
              <a:t>The existence of the amount of debts;</a:t>
            </a:r>
          </a:p>
          <a:p>
            <a:pPr marL="457200" indent="-457200">
              <a:buAutoNum type="alphaLcParenBoth"/>
            </a:pPr>
            <a:r>
              <a:rPr lang="en-IN" sz="2200" dirty="0" smtClean="0">
                <a:latin typeface="Maiandra GD"/>
              </a:rPr>
              <a:t>The quality of goods or services; or </a:t>
            </a:r>
          </a:p>
          <a:p>
            <a:pPr marL="457200" indent="-457200">
              <a:buAutoNum type="alphaLcParenBoth"/>
            </a:pPr>
            <a:r>
              <a:rPr lang="en-IN" sz="2200" dirty="0" smtClean="0">
                <a:latin typeface="Maiandra GD"/>
              </a:rPr>
              <a:t>The breach of a representation or warranty; </a:t>
            </a:r>
          </a:p>
          <a:p>
            <a:pPr marL="457200" indent="-457200">
              <a:buAutoNum type="alphaLcParenBoth"/>
            </a:pPr>
            <a:endParaRPr lang="en-IN" sz="2200" dirty="0" smtClean="0">
              <a:latin typeface="Maiandra GD"/>
            </a:endParaRPr>
          </a:p>
          <a:p>
            <a:pPr marL="457200" indent="-457200">
              <a:buNone/>
            </a:pPr>
            <a:r>
              <a:rPr lang="en-IN" sz="2200" dirty="0" smtClean="0">
                <a:latin typeface="Maiandra GD"/>
              </a:rPr>
              <a:t>Financial  Creditor  5(7)</a:t>
            </a:r>
          </a:p>
          <a:p>
            <a:pPr marL="0" indent="0">
              <a:buNone/>
            </a:pPr>
            <a:r>
              <a:rPr lang="en-IN" sz="2200" dirty="0" smtClean="0">
                <a:latin typeface="Maiandra GD"/>
              </a:rPr>
              <a:t>Means any person to whom a financial debt is owed and includes a person  to whom such debt has been legally assigned or transferred to; </a:t>
            </a:r>
          </a:p>
          <a:p>
            <a:pPr marL="0" indent="0">
              <a:buNone/>
            </a:pPr>
            <a:endParaRPr lang="en-IN" sz="2200" dirty="0" smtClean="0">
              <a:latin typeface="Maiandra GD"/>
            </a:endParaRPr>
          </a:p>
          <a:p>
            <a:pPr marL="0" indent="0">
              <a:buNone/>
            </a:pPr>
            <a:r>
              <a:rPr lang="en-IN" sz="2200" dirty="0" smtClean="0">
                <a:latin typeface="Maiandra GD"/>
              </a:rPr>
              <a:t>Financial Debt 5(8)</a:t>
            </a:r>
          </a:p>
          <a:p>
            <a:pPr marL="0" indent="0">
              <a:buNone/>
            </a:pPr>
            <a:r>
              <a:rPr lang="en-IN" sz="2200" dirty="0" smtClean="0">
                <a:latin typeface="Maiandra GD"/>
              </a:rPr>
              <a:t>Means a debt along with interest, if any, which is disbursed against the consideration for the time value of money and includes ---- </a:t>
            </a:r>
          </a:p>
          <a:p>
            <a:pPr marL="0" indent="0">
              <a:buNone/>
            </a:pPr>
            <a:endParaRPr lang="en-IN" sz="2200" dirty="0" smtClean="0">
              <a:latin typeface="Maiandra GD"/>
            </a:endParaRPr>
          </a:p>
          <a:p>
            <a:pPr marL="0" indent="0">
              <a:buNone/>
            </a:pPr>
            <a:endParaRPr lang="en-IN" sz="2200" dirty="0" smtClean="0">
              <a:solidFill>
                <a:schemeClr val="tx2">
                  <a:lumMod val="60000"/>
                  <a:lumOff val="40000"/>
                </a:schemeClr>
              </a:solidFill>
              <a:latin typeface="Maiandra GD"/>
            </a:endParaRPr>
          </a:p>
          <a:p>
            <a:pPr marL="0" indent="0">
              <a:buNone/>
            </a:pPr>
            <a:r>
              <a:rPr lang="en-IN" sz="2200" dirty="0" smtClean="0">
                <a:latin typeface="Maiandra GD"/>
              </a:rPr>
              <a:t>Initiation date 5(11) </a:t>
            </a:r>
          </a:p>
          <a:p>
            <a:pPr marL="0" indent="0">
              <a:buNone/>
            </a:pPr>
            <a:r>
              <a:rPr lang="en-IN" sz="2200" dirty="0" smtClean="0">
                <a:latin typeface="Maiandra GD"/>
              </a:rPr>
              <a:t>Date on which makes an application to the AA for initiating  CIRP</a:t>
            </a:r>
          </a:p>
          <a:p>
            <a:pPr marL="0" indent="0">
              <a:buNone/>
            </a:pPr>
            <a:endParaRPr lang="en-IN" sz="2200" dirty="0" smtClean="0">
              <a:latin typeface="Maiandra GD"/>
            </a:endParaRPr>
          </a:p>
          <a:p>
            <a:pPr marL="0" indent="0">
              <a:buNone/>
            </a:pPr>
            <a:endParaRPr lang="en-IN" sz="2200" dirty="0" smtClean="0">
              <a:latin typeface="Maiandra GD"/>
            </a:endParaRPr>
          </a:p>
          <a:p>
            <a:pPr marL="0" indent="0">
              <a:buNone/>
            </a:pPr>
            <a:r>
              <a:rPr lang="en-IN" sz="2200" dirty="0" smtClean="0">
                <a:latin typeface="Maiandra GD"/>
              </a:rPr>
              <a:t> </a:t>
            </a:r>
          </a:p>
          <a:p>
            <a:pPr marL="0" indent="0">
              <a:buNone/>
            </a:pPr>
            <a:endParaRPr lang="en-IN" sz="2200" dirty="0" smtClean="0">
              <a:latin typeface="Maiandra GD"/>
            </a:endParaRPr>
          </a:p>
          <a:p>
            <a:pPr marL="0" indent="0">
              <a:buNone/>
            </a:pPr>
            <a:endParaRPr lang="en-IN" sz="2200" dirty="0" smtClean="0">
              <a:latin typeface="Maiandra GD"/>
            </a:endParaRPr>
          </a:p>
          <a:p>
            <a:pPr marL="0" indent="0">
              <a:buNone/>
            </a:pPr>
            <a:endParaRPr lang="en-IN" sz="2800" dirty="0">
              <a:latin typeface="Maiandra GD"/>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dirty="0"/>
          </a:p>
        </p:txBody>
      </p:sp>
    </p:spTree>
    <p:extLst>
      <p:ext uri="{BB962C8B-B14F-4D97-AF65-F5344CB8AC3E}">
        <p14:creationId xmlns="" xmlns:p14="http://schemas.microsoft.com/office/powerpoint/2010/main" val="3627594511"/>
      </p:ext>
    </p:extLst>
  </p:cSld>
  <p:clrMapOvr>
    <a:masterClrMapping/>
  </p:clrMapOvr>
  <p:transition spd="med">
    <p:pull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950168"/>
          </a:xfrm>
        </p:spPr>
        <p:txBody>
          <a:bodyPr>
            <a:normAutofit/>
          </a:bodyPr>
          <a:lstStyle/>
          <a:p>
            <a:pPr algn="l"/>
            <a:r>
              <a:rPr lang="en-IN" sz="2800" b="1" dirty="0" smtClean="0">
                <a:latin typeface="Maiandra GD"/>
              </a:rPr>
              <a:t>Some Important Definitions from CIRP  Regulations</a:t>
            </a:r>
            <a:endParaRPr lang="en-IN" sz="3200" b="1" dirty="0">
              <a:latin typeface="Maiandra GD"/>
            </a:endParaRPr>
          </a:p>
        </p:txBody>
      </p:sp>
      <p:sp>
        <p:nvSpPr>
          <p:cNvPr id="3" name="Content Placeholder 2"/>
          <p:cNvSpPr>
            <a:spLocks noGrp="1"/>
          </p:cNvSpPr>
          <p:nvPr>
            <p:ph idx="1"/>
          </p:nvPr>
        </p:nvSpPr>
        <p:spPr>
          <a:xfrm>
            <a:off x="457200" y="1066800"/>
            <a:ext cx="8686800" cy="5791200"/>
          </a:xfrm>
        </p:spPr>
        <p:txBody>
          <a:bodyPr>
            <a:normAutofit/>
          </a:bodyPr>
          <a:lstStyle/>
          <a:p>
            <a:pPr marL="0" indent="0">
              <a:buNone/>
            </a:pPr>
            <a:r>
              <a:rPr lang="en-IN" sz="2200" dirty="0" smtClean="0">
                <a:solidFill>
                  <a:srgbClr val="002060"/>
                </a:solidFill>
                <a:latin typeface="Maiandra GD"/>
              </a:rPr>
              <a:t>Applicant  [CIRP  2(1)(a)]</a:t>
            </a:r>
          </a:p>
          <a:p>
            <a:pPr marL="0" indent="0">
              <a:buNone/>
            </a:pPr>
            <a:r>
              <a:rPr lang="en-IN" sz="2200" dirty="0" smtClean="0">
                <a:latin typeface="Maiandra GD"/>
              </a:rPr>
              <a:t>means the person(s)  filling an application under section 7,9 or 10 as the case may be. </a:t>
            </a:r>
          </a:p>
          <a:p>
            <a:pPr marL="0" indent="0">
              <a:buNone/>
            </a:pPr>
            <a:endParaRPr lang="en-IN" sz="2200" dirty="0">
              <a:latin typeface="Maiandra GD"/>
            </a:endParaRPr>
          </a:p>
          <a:p>
            <a:pPr marL="0" indent="0">
              <a:buNone/>
            </a:pPr>
            <a:r>
              <a:rPr lang="en-IN" sz="2200" dirty="0" smtClean="0">
                <a:solidFill>
                  <a:srgbClr val="002060"/>
                </a:solidFill>
                <a:latin typeface="Maiandra GD"/>
              </a:rPr>
              <a:t>Committee  [CIRP 2(1)(d)]</a:t>
            </a:r>
          </a:p>
          <a:p>
            <a:pPr marL="0" indent="0">
              <a:buNone/>
            </a:pPr>
            <a:r>
              <a:rPr lang="en-IN" sz="2000" dirty="0" smtClean="0">
                <a:latin typeface="Maiandra GD"/>
              </a:rPr>
              <a:t>means  a Committee Of Creditors  established under section 21. (COC)</a:t>
            </a:r>
          </a:p>
          <a:p>
            <a:pPr marL="0" indent="0">
              <a:buNone/>
            </a:pPr>
            <a:r>
              <a:rPr lang="en-IN" sz="2200" dirty="0" smtClean="0">
                <a:latin typeface="Maiandra GD"/>
              </a:rPr>
              <a:t> </a:t>
            </a:r>
            <a:endParaRPr lang="en-IN" sz="2200" dirty="0">
              <a:latin typeface="Maiandra GD"/>
            </a:endParaRPr>
          </a:p>
          <a:p>
            <a:pPr marL="0" indent="0">
              <a:buNone/>
            </a:pPr>
            <a:r>
              <a:rPr lang="en-IN" sz="2200" dirty="0" smtClean="0">
                <a:solidFill>
                  <a:srgbClr val="002060"/>
                </a:solidFill>
                <a:latin typeface="Maiandra GD"/>
              </a:rPr>
              <a:t>Dissenting financial creditors [CIRP 2(1)(f)]</a:t>
            </a:r>
            <a:endParaRPr lang="en-IN" sz="2200" dirty="0" smtClean="0">
              <a:latin typeface="Maiandra GD"/>
            </a:endParaRPr>
          </a:p>
          <a:p>
            <a:pPr marL="0" indent="0">
              <a:buNone/>
            </a:pPr>
            <a:r>
              <a:rPr lang="en-IN" sz="2000" dirty="0" smtClean="0">
                <a:latin typeface="Maiandra GD"/>
              </a:rPr>
              <a:t>Means  the Financial Creditors who voted against the Resolution Plan</a:t>
            </a:r>
            <a:r>
              <a:rPr lang="en-IN" sz="2200" dirty="0" smtClean="0">
                <a:latin typeface="Maiandra GD"/>
              </a:rPr>
              <a:t>. </a:t>
            </a:r>
          </a:p>
          <a:p>
            <a:pPr marL="0" indent="0">
              <a:buNone/>
            </a:pPr>
            <a:endParaRPr lang="en-IN" sz="2200" dirty="0">
              <a:latin typeface="Maiandra GD"/>
            </a:endParaRPr>
          </a:p>
          <a:p>
            <a:pPr marL="0" indent="0">
              <a:buNone/>
            </a:pPr>
            <a:r>
              <a:rPr lang="en-IN" sz="2200" dirty="0" smtClean="0">
                <a:solidFill>
                  <a:srgbClr val="002060"/>
                </a:solidFill>
                <a:latin typeface="Maiandra GD"/>
              </a:rPr>
              <a:t>Liquidation Value [ CIRP 2 (1)(K) ] </a:t>
            </a:r>
          </a:p>
          <a:p>
            <a:pPr marL="0" indent="0">
              <a:buNone/>
            </a:pPr>
            <a:r>
              <a:rPr lang="en-IN" sz="2200" dirty="0" smtClean="0">
                <a:latin typeface="Maiandra GD"/>
              </a:rPr>
              <a:t>Means the amount determined in accordance with Regulation 35</a:t>
            </a:r>
          </a:p>
          <a:p>
            <a:pPr marL="0" indent="0">
              <a:buNone/>
            </a:pPr>
            <a:endParaRPr lang="en-IN" sz="2800" dirty="0">
              <a:latin typeface="Maiandra GD"/>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dirty="0"/>
          </a:p>
        </p:txBody>
      </p:sp>
    </p:spTree>
    <p:extLst>
      <p:ext uri="{BB962C8B-B14F-4D97-AF65-F5344CB8AC3E}">
        <p14:creationId xmlns="" xmlns:p14="http://schemas.microsoft.com/office/powerpoint/2010/main" val="3627594511"/>
      </p:ext>
    </p:extLst>
  </p:cSld>
  <p:clrMapOvr>
    <a:masterClrMapping/>
  </p:clrMapOvr>
  <p:transition spd="med">
    <p:pull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IN" b="1" dirty="0" smtClean="0">
                <a:latin typeface="Maiandra GD" pitchFamily="34" charset="0"/>
              </a:rPr>
              <a:t>Institutional Framework </a:t>
            </a:r>
            <a:endParaRPr lang="en-IN" b="1" dirty="0">
              <a:latin typeface="Maiandra GD" pitchFamily="34" charset="0"/>
            </a:endParaRPr>
          </a:p>
        </p:txBody>
      </p:sp>
      <p:sp>
        <p:nvSpPr>
          <p:cNvPr id="3" name="Content Placeholder 2"/>
          <p:cNvSpPr>
            <a:spLocks noGrp="1"/>
          </p:cNvSpPr>
          <p:nvPr>
            <p:ph idx="1"/>
          </p:nvPr>
        </p:nvSpPr>
        <p:spPr/>
        <p:txBody>
          <a:bodyPr>
            <a:normAutofit fontScale="92500" lnSpcReduction="20000"/>
          </a:bodyPr>
          <a:lstStyle/>
          <a:p>
            <a:pPr algn="just">
              <a:spcBef>
                <a:spcPct val="30000"/>
              </a:spcBef>
              <a:spcAft>
                <a:spcPct val="30000"/>
              </a:spcAft>
            </a:pPr>
            <a:r>
              <a:rPr lang="en-US" sz="2400" dirty="0" smtClean="0">
                <a:latin typeface="Maiandra GD" panose="020E0502030308020204" pitchFamily="34" charset="0"/>
              </a:rPr>
              <a:t>The Insolvency and Bankruptcy Board of India (the </a:t>
            </a:r>
            <a:r>
              <a:rPr lang="ja-JP" altLang="en-US" sz="2400" dirty="0" smtClean="0">
                <a:latin typeface="Maiandra GD" panose="020E0502030308020204" pitchFamily="34" charset="0"/>
                <a:ea typeface="MS PGothic" pitchFamily="34" charset="-128"/>
              </a:rPr>
              <a:t>“</a:t>
            </a:r>
            <a:r>
              <a:rPr lang="en-US" altLang="ja-JP" sz="2400" b="1" dirty="0" smtClean="0">
                <a:latin typeface="Maiandra GD" panose="020E0502030308020204" pitchFamily="34" charset="0"/>
                <a:ea typeface="MS PGothic" pitchFamily="34" charset="-128"/>
              </a:rPr>
              <a:t>Board</a:t>
            </a:r>
            <a:r>
              <a:rPr lang="ja-JP" altLang="en-US" sz="2400" dirty="0" smtClean="0">
                <a:latin typeface="Maiandra GD" panose="020E0502030308020204" pitchFamily="34" charset="0"/>
                <a:ea typeface="MS PGothic" pitchFamily="34" charset="-128"/>
              </a:rPr>
              <a:t>”</a:t>
            </a:r>
            <a:r>
              <a:rPr lang="en-US" altLang="ja-JP" sz="2400" dirty="0" smtClean="0">
                <a:latin typeface="Maiandra GD" panose="020E0502030308020204" pitchFamily="34" charset="0"/>
                <a:ea typeface="MS PGothic" pitchFamily="34" charset="-128"/>
              </a:rPr>
              <a:t>)</a:t>
            </a:r>
          </a:p>
          <a:p>
            <a:pPr algn="just">
              <a:spcBef>
                <a:spcPct val="30000"/>
              </a:spcBef>
              <a:spcAft>
                <a:spcPct val="30000"/>
              </a:spcAft>
            </a:pPr>
            <a:r>
              <a:rPr lang="en-US" sz="2400" dirty="0" smtClean="0">
                <a:latin typeface="Maiandra GD" panose="020E0502030308020204" pitchFamily="34" charset="0"/>
              </a:rPr>
              <a:t>Insolvency Professional Agencies</a:t>
            </a:r>
          </a:p>
          <a:p>
            <a:pPr algn="just">
              <a:spcBef>
                <a:spcPct val="30000"/>
              </a:spcBef>
              <a:spcAft>
                <a:spcPct val="30000"/>
              </a:spcAft>
            </a:pPr>
            <a:r>
              <a:rPr lang="en-US" sz="2800" dirty="0" smtClean="0">
                <a:solidFill>
                  <a:srgbClr val="FF0000"/>
                </a:solidFill>
                <a:latin typeface="Maiandra GD" panose="020E0502030308020204" pitchFamily="34" charset="0"/>
              </a:rPr>
              <a:t>Insolvency Resolution Professionals</a:t>
            </a:r>
          </a:p>
          <a:p>
            <a:pPr algn="just">
              <a:spcBef>
                <a:spcPct val="30000"/>
              </a:spcBef>
              <a:spcAft>
                <a:spcPct val="30000"/>
              </a:spcAft>
            </a:pPr>
            <a:r>
              <a:rPr lang="en-US" sz="2400" dirty="0" smtClean="0">
                <a:latin typeface="Maiandra GD" panose="020E0502030308020204" pitchFamily="34" charset="0"/>
              </a:rPr>
              <a:t>Information Utilities</a:t>
            </a:r>
          </a:p>
          <a:p>
            <a:pPr algn="just">
              <a:spcBef>
                <a:spcPct val="30000"/>
              </a:spcBef>
              <a:spcAft>
                <a:spcPct val="30000"/>
              </a:spcAft>
            </a:pPr>
            <a:r>
              <a:rPr lang="en-US" sz="2400" dirty="0" smtClean="0">
                <a:latin typeface="Maiandra GD" panose="020E0502030308020204" pitchFamily="34" charset="0"/>
              </a:rPr>
              <a:t>Adjudicating Authorities:-</a:t>
            </a:r>
          </a:p>
          <a:p>
            <a:pPr marL="1028700" lvl="1" algn="just">
              <a:spcBef>
                <a:spcPct val="30000"/>
              </a:spcBef>
              <a:spcAft>
                <a:spcPct val="30000"/>
              </a:spcAft>
              <a:buFont typeface="Wingdings" pitchFamily="2" charset="2"/>
              <a:buChar char="Ø"/>
            </a:pPr>
            <a:r>
              <a:rPr lang="en-US" sz="2400" dirty="0" smtClean="0">
                <a:latin typeface="Maiandra GD" panose="020E0502030308020204" pitchFamily="34" charset="0"/>
              </a:rPr>
              <a:t>National Company Law Tribunal (</a:t>
            </a:r>
            <a:r>
              <a:rPr lang="ja-JP" altLang="en-US" sz="2400" dirty="0" smtClean="0">
                <a:latin typeface="Maiandra GD" panose="020E0502030308020204" pitchFamily="34" charset="0"/>
                <a:ea typeface="MS PGothic" pitchFamily="34" charset="-128"/>
              </a:rPr>
              <a:t>“</a:t>
            </a:r>
            <a:r>
              <a:rPr lang="en-US" altLang="ja-JP" sz="2400" b="1" dirty="0" smtClean="0">
                <a:latin typeface="Maiandra GD" panose="020E0502030308020204" pitchFamily="34" charset="0"/>
                <a:ea typeface="MS PGothic" pitchFamily="34" charset="-128"/>
              </a:rPr>
              <a:t>NCLT</a:t>
            </a:r>
            <a:r>
              <a:rPr lang="ja-JP" altLang="en-US" sz="2400" dirty="0" smtClean="0">
                <a:latin typeface="Maiandra GD" panose="020E0502030308020204" pitchFamily="34" charset="0"/>
                <a:ea typeface="MS PGothic" pitchFamily="34" charset="-128"/>
              </a:rPr>
              <a:t>”</a:t>
            </a:r>
            <a:r>
              <a:rPr lang="en-US" altLang="ja-JP" sz="2400" dirty="0" smtClean="0">
                <a:latin typeface="Maiandra GD" panose="020E0502030308020204" pitchFamily="34" charset="0"/>
                <a:ea typeface="MS PGothic" pitchFamily="34" charset="-128"/>
              </a:rPr>
              <a:t>)</a:t>
            </a:r>
          </a:p>
          <a:p>
            <a:pPr marL="1028700" lvl="1" algn="just">
              <a:spcBef>
                <a:spcPct val="30000"/>
              </a:spcBef>
              <a:spcAft>
                <a:spcPct val="30000"/>
              </a:spcAft>
              <a:buFont typeface="Wingdings" pitchFamily="2" charset="2"/>
              <a:buChar char="Ø"/>
            </a:pPr>
            <a:r>
              <a:rPr lang="en-US" altLang="ja-JP" sz="2400" dirty="0" smtClean="0">
                <a:latin typeface="Maiandra GD" panose="020E0502030308020204" pitchFamily="34" charset="0"/>
                <a:ea typeface="MS PGothic" pitchFamily="34" charset="-128"/>
              </a:rPr>
              <a:t>National Company Law Appellate Tribunal </a:t>
            </a:r>
          </a:p>
          <a:p>
            <a:pPr marL="1028700" lvl="1" algn="just">
              <a:spcBef>
                <a:spcPct val="30000"/>
              </a:spcBef>
              <a:spcAft>
                <a:spcPct val="30000"/>
              </a:spcAft>
              <a:buFont typeface="Wingdings" pitchFamily="2" charset="2"/>
              <a:buChar char="Ø"/>
            </a:pPr>
            <a:r>
              <a:rPr lang="en-US" sz="2400" dirty="0" smtClean="0">
                <a:latin typeface="Maiandra GD" panose="020E0502030308020204" pitchFamily="34" charset="0"/>
              </a:rPr>
              <a:t>Debt Recovery Tribunal (</a:t>
            </a:r>
            <a:r>
              <a:rPr lang="ja-JP" altLang="en-US" sz="2400" dirty="0" smtClean="0">
                <a:latin typeface="Maiandra GD" panose="020E0502030308020204" pitchFamily="34" charset="0"/>
                <a:ea typeface="MS PGothic" pitchFamily="34" charset="-128"/>
              </a:rPr>
              <a:t>“</a:t>
            </a:r>
            <a:r>
              <a:rPr lang="en-US" altLang="ja-JP" sz="2400" b="1" dirty="0" smtClean="0">
                <a:latin typeface="Maiandra GD" panose="020E0502030308020204" pitchFamily="34" charset="0"/>
                <a:ea typeface="MS PGothic" pitchFamily="34" charset="-128"/>
              </a:rPr>
              <a:t>DRT</a:t>
            </a:r>
            <a:r>
              <a:rPr lang="ja-JP" altLang="en-US" sz="2400" dirty="0" smtClean="0">
                <a:latin typeface="Maiandra GD" panose="020E0502030308020204" pitchFamily="34" charset="0"/>
                <a:ea typeface="MS PGothic" pitchFamily="34" charset="-128"/>
              </a:rPr>
              <a:t>”</a:t>
            </a:r>
            <a:r>
              <a:rPr lang="en-US" altLang="ja-JP" sz="2400" dirty="0" smtClean="0">
                <a:latin typeface="Maiandra GD" panose="020E0502030308020204" pitchFamily="34" charset="0"/>
                <a:ea typeface="MS PGothic" pitchFamily="34" charset="-128"/>
              </a:rPr>
              <a:t>)</a:t>
            </a:r>
          </a:p>
          <a:p>
            <a:pPr marL="1028700" lvl="1" algn="just">
              <a:spcBef>
                <a:spcPct val="30000"/>
              </a:spcBef>
              <a:spcAft>
                <a:spcPct val="30000"/>
              </a:spcAft>
              <a:buFont typeface="Wingdings" pitchFamily="2" charset="2"/>
              <a:buChar char="Ø"/>
            </a:pPr>
            <a:r>
              <a:rPr lang="en-US" sz="2400" dirty="0" smtClean="0">
                <a:latin typeface="Maiandra GD" panose="020E0502030308020204" pitchFamily="34" charset="0"/>
              </a:rPr>
              <a:t>Supreme Court</a:t>
            </a:r>
            <a:endParaRPr lang="en-US" sz="3600" dirty="0" smtClean="0">
              <a:latin typeface="Maiandra GD" panose="020E0502030308020204" pitchFamily="34" charset="0"/>
            </a:endParaRPr>
          </a:p>
          <a:p>
            <a:endParaRPr lang="en-IN" dirty="0">
              <a:latin typeface="Maiandra GD"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dirty="0"/>
          </a:p>
        </p:txBody>
      </p:sp>
      <p:pic>
        <p:nvPicPr>
          <p:cNvPr id="7" name="Picture 6" descr="framework.jpg"/>
          <p:cNvPicPr>
            <a:picLocks noChangeAspect="1"/>
          </p:cNvPicPr>
          <p:nvPr/>
        </p:nvPicPr>
        <p:blipFill>
          <a:blip r:embed="rId2"/>
          <a:stretch>
            <a:fillRect/>
          </a:stretch>
        </p:blipFill>
        <p:spPr>
          <a:xfrm>
            <a:off x="0" y="0"/>
            <a:ext cx="2619375" cy="1528737"/>
          </a:xfrm>
          <a:prstGeom prst="rect">
            <a:avLst/>
          </a:prstGeom>
        </p:spPr>
      </p:pic>
    </p:spTree>
  </p:cSld>
  <p:clrMapOvr>
    <a:masterClrMapping/>
  </p:clrMapOvr>
  <p:transition spd="med">
    <p:pull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849562"/>
          </a:xfrm>
        </p:spPr>
        <p:txBody>
          <a:bodyPr>
            <a:normAutofit/>
          </a:bodyPr>
          <a:lstStyle/>
          <a:p>
            <a:r>
              <a:rPr lang="en-US" sz="4800" b="1" dirty="0" smtClean="0">
                <a:latin typeface="Maiandra GD" pitchFamily="34" charset="0"/>
              </a:rPr>
              <a:t>Corporate Insolvency Resolution Process </a:t>
            </a:r>
            <a:r>
              <a:rPr lang="en-US" sz="4800" b="1" dirty="0" smtClean="0">
                <a:solidFill>
                  <a:srgbClr val="FF0000"/>
                </a:solidFill>
                <a:latin typeface="Maiandra GD" pitchFamily="34" charset="0"/>
              </a:rPr>
              <a:t>[CIRP]</a:t>
            </a:r>
            <a:endParaRPr lang="en-IN" sz="4800" b="1" dirty="0">
              <a:solidFill>
                <a:srgbClr val="FF0000"/>
              </a:solidFill>
              <a:latin typeface="Maiandra GD"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24</a:t>
            </a:fld>
            <a:endParaRPr lang="en-US" dirty="0"/>
          </a:p>
        </p:txBody>
      </p:sp>
      <p:pic>
        <p:nvPicPr>
          <p:cNvPr id="7" name="Picture 6" descr="LIABILITY.jpg"/>
          <p:cNvPicPr>
            <a:picLocks noChangeAspect="1"/>
          </p:cNvPicPr>
          <p:nvPr/>
        </p:nvPicPr>
        <p:blipFill>
          <a:blip r:embed="rId2"/>
          <a:stretch>
            <a:fillRect/>
          </a:stretch>
        </p:blipFill>
        <p:spPr>
          <a:xfrm>
            <a:off x="0" y="2428868"/>
            <a:ext cx="4786314" cy="4429132"/>
          </a:xfrm>
          <a:prstGeom prst="rect">
            <a:avLst/>
          </a:prstGeom>
        </p:spPr>
      </p:pic>
      <p:pic>
        <p:nvPicPr>
          <p:cNvPr id="8" name="Picture 7" descr="CLOSED FACTORY.jpg"/>
          <p:cNvPicPr>
            <a:picLocks noChangeAspect="1"/>
          </p:cNvPicPr>
          <p:nvPr/>
        </p:nvPicPr>
        <p:blipFill>
          <a:blip r:embed="rId3"/>
          <a:stretch>
            <a:fillRect/>
          </a:stretch>
        </p:blipFill>
        <p:spPr>
          <a:xfrm>
            <a:off x="4714876" y="2428868"/>
            <a:ext cx="4429124" cy="4429132"/>
          </a:xfrm>
          <a:prstGeom prst="rect">
            <a:avLst/>
          </a:prstGeom>
        </p:spPr>
      </p:pic>
    </p:spTree>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b="1" dirty="0" smtClean="0">
                <a:latin typeface="Maiandra GD" pitchFamily="34" charset="0"/>
              </a:rPr>
              <a:t>APPLICATION</a:t>
            </a:r>
            <a:endParaRPr lang="en-IN" b="1" dirty="0">
              <a:latin typeface="Maiandra GD" pitchFamily="34" charset="0"/>
            </a:endParaRPr>
          </a:p>
        </p:txBody>
      </p:sp>
      <p:grpSp>
        <p:nvGrpSpPr>
          <p:cNvPr id="21" name="Group 20"/>
          <p:cNvGrpSpPr/>
          <p:nvPr/>
        </p:nvGrpSpPr>
        <p:grpSpPr>
          <a:xfrm>
            <a:off x="304800" y="981670"/>
            <a:ext cx="2438400" cy="2621816"/>
            <a:chOff x="3124200" y="2590800"/>
            <a:chExt cx="2438400" cy="2621816"/>
          </a:xfrm>
        </p:grpSpPr>
        <p:grpSp>
          <p:nvGrpSpPr>
            <p:cNvPr id="11" name="Group 10"/>
            <p:cNvGrpSpPr/>
            <p:nvPr/>
          </p:nvGrpSpPr>
          <p:grpSpPr>
            <a:xfrm>
              <a:off x="3124200" y="2590800"/>
              <a:ext cx="2438400" cy="1456730"/>
              <a:chOff x="3048000" y="1447800"/>
              <a:chExt cx="2438400" cy="1456730"/>
            </a:xfrm>
          </p:grpSpPr>
          <p:sp>
            <p:nvSpPr>
              <p:cNvPr id="5" name="Rounded Rectangle 4"/>
              <p:cNvSpPr/>
              <p:nvPr/>
            </p:nvSpPr>
            <p:spPr>
              <a:xfrm>
                <a:off x="3048000" y="1981200"/>
                <a:ext cx="2438400" cy="923330"/>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latin typeface="Maiandra GD" pitchFamily="34" charset="0"/>
                  </a:rPr>
                  <a:t>FINANCIAL CREDITOR</a:t>
                </a:r>
                <a:endParaRPr lang="en-IN" sz="2200" b="1" dirty="0">
                  <a:latin typeface="Maiandra GD" pitchFamily="34" charset="0"/>
                </a:endParaRPr>
              </a:p>
            </p:txBody>
          </p:sp>
          <p:sp>
            <p:nvSpPr>
              <p:cNvPr id="8" name="TextBox 7"/>
              <p:cNvSpPr txBox="1"/>
              <p:nvPr/>
            </p:nvSpPr>
            <p:spPr>
              <a:xfrm>
                <a:off x="4114800" y="1447800"/>
                <a:ext cx="533400" cy="523220"/>
              </a:xfrm>
              <a:prstGeom prst="rect">
                <a:avLst/>
              </a:prstGeom>
              <a:noFill/>
            </p:spPr>
            <p:txBody>
              <a:bodyPr wrap="square" rtlCol="0">
                <a:spAutoFit/>
              </a:bodyPr>
              <a:lstStyle/>
              <a:p>
                <a:r>
                  <a:rPr lang="en-US" sz="2800" b="1" dirty="0" smtClean="0">
                    <a:latin typeface="Maiandra GD" pitchFamily="34" charset="0"/>
                  </a:rPr>
                  <a:t>1.</a:t>
                </a:r>
                <a:endParaRPr lang="en-IN" sz="2800" b="1" dirty="0">
                  <a:latin typeface="Maiandra GD" pitchFamily="34" charset="0"/>
                </a:endParaRPr>
              </a:p>
            </p:txBody>
          </p:sp>
        </p:grpSp>
        <p:sp>
          <p:nvSpPr>
            <p:cNvPr id="16" name="TextBox 15"/>
            <p:cNvSpPr txBox="1"/>
            <p:nvPr/>
          </p:nvSpPr>
          <p:spPr>
            <a:xfrm>
              <a:off x="3168444" y="4504730"/>
              <a:ext cx="2241756" cy="707886"/>
            </a:xfrm>
            <a:prstGeom prst="rect">
              <a:avLst/>
            </a:prstGeom>
            <a:noFill/>
          </p:spPr>
          <p:txBody>
            <a:bodyPr wrap="square" rtlCol="0">
              <a:spAutoFit/>
            </a:bodyPr>
            <a:lstStyle/>
            <a:p>
              <a:r>
                <a:rPr lang="en-US" sz="2000" b="1" dirty="0" smtClean="0">
                  <a:latin typeface="Maiandra GD" pitchFamily="34" charset="0"/>
                </a:rPr>
                <a:t>Application u/s 7 in Form 1 </a:t>
              </a:r>
              <a:endParaRPr lang="en-IN" sz="2000" b="1" dirty="0">
                <a:latin typeface="Maiandra GD" pitchFamily="34" charset="0"/>
              </a:endParaRPr>
            </a:p>
          </p:txBody>
        </p:sp>
        <p:cxnSp>
          <p:nvCxnSpPr>
            <p:cNvPr id="18" name="Straight Arrow Connector 17"/>
            <p:cNvCxnSpPr/>
            <p:nvPr/>
          </p:nvCxnSpPr>
          <p:spPr>
            <a:xfrm rot="5400000">
              <a:off x="4077494" y="4313436"/>
              <a:ext cx="5334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1981200" y="981670"/>
            <a:ext cx="4724400" cy="4199930"/>
            <a:chOff x="1981200" y="1524000"/>
            <a:chExt cx="4724400" cy="4199930"/>
          </a:xfrm>
        </p:grpSpPr>
        <p:grpSp>
          <p:nvGrpSpPr>
            <p:cNvPr id="12" name="Group 11"/>
            <p:cNvGrpSpPr/>
            <p:nvPr/>
          </p:nvGrpSpPr>
          <p:grpSpPr>
            <a:xfrm>
              <a:off x="3200400" y="1524000"/>
              <a:ext cx="2514600" cy="1456730"/>
              <a:chOff x="6248400" y="1447800"/>
              <a:chExt cx="2514600" cy="1456730"/>
            </a:xfrm>
          </p:grpSpPr>
          <p:sp>
            <p:nvSpPr>
              <p:cNvPr id="6" name="Rounded Rectangle 5"/>
              <p:cNvSpPr/>
              <p:nvPr/>
            </p:nvSpPr>
            <p:spPr>
              <a:xfrm>
                <a:off x="6248400" y="1981200"/>
                <a:ext cx="2514600" cy="923330"/>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latin typeface="Maiandra GD" pitchFamily="34" charset="0"/>
                  </a:rPr>
                  <a:t>OPERATIONAL CREDITOR</a:t>
                </a:r>
                <a:endParaRPr lang="en-IN" sz="2200" b="1" dirty="0">
                  <a:latin typeface="Maiandra GD" pitchFamily="34" charset="0"/>
                </a:endParaRPr>
              </a:p>
            </p:txBody>
          </p:sp>
          <p:sp>
            <p:nvSpPr>
              <p:cNvPr id="9" name="TextBox 8"/>
              <p:cNvSpPr txBox="1"/>
              <p:nvPr/>
            </p:nvSpPr>
            <p:spPr>
              <a:xfrm>
                <a:off x="7239000" y="1447800"/>
                <a:ext cx="533400" cy="523220"/>
              </a:xfrm>
              <a:prstGeom prst="rect">
                <a:avLst/>
              </a:prstGeom>
              <a:noFill/>
            </p:spPr>
            <p:txBody>
              <a:bodyPr wrap="square" rtlCol="0">
                <a:spAutoFit/>
              </a:bodyPr>
              <a:lstStyle/>
              <a:p>
                <a:r>
                  <a:rPr lang="en-US" sz="2800" b="1" dirty="0" smtClean="0">
                    <a:latin typeface="Maiandra GD" pitchFamily="34" charset="0"/>
                  </a:rPr>
                  <a:t>2.</a:t>
                </a:r>
                <a:endParaRPr lang="en-IN" sz="2800" b="1" dirty="0">
                  <a:latin typeface="Maiandra GD" pitchFamily="34" charset="0"/>
                </a:endParaRPr>
              </a:p>
            </p:txBody>
          </p:sp>
        </p:grpSp>
        <p:cxnSp>
          <p:nvCxnSpPr>
            <p:cNvPr id="19" name="Straight Arrow Connector 18"/>
            <p:cNvCxnSpPr/>
            <p:nvPr/>
          </p:nvCxnSpPr>
          <p:spPr>
            <a:xfrm rot="5400000">
              <a:off x="4228305" y="3228776"/>
              <a:ext cx="5334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276600" y="3496270"/>
              <a:ext cx="2317956" cy="707886"/>
            </a:xfrm>
            <a:prstGeom prst="rect">
              <a:avLst/>
            </a:prstGeom>
            <a:noFill/>
          </p:spPr>
          <p:txBody>
            <a:bodyPr wrap="square" rtlCol="0">
              <a:spAutoFit/>
            </a:bodyPr>
            <a:lstStyle/>
            <a:p>
              <a:r>
                <a:rPr lang="en-US" sz="2000" b="1" dirty="0" smtClean="0">
                  <a:latin typeface="Maiandra GD" pitchFamily="34" charset="0"/>
                </a:rPr>
                <a:t>Demand Notice  u/s 8</a:t>
              </a:r>
              <a:endParaRPr lang="en-IN" sz="2000" b="1" dirty="0">
                <a:latin typeface="Maiandra GD" pitchFamily="34" charset="0"/>
              </a:endParaRPr>
            </a:p>
          </p:txBody>
        </p:sp>
        <p:grpSp>
          <p:nvGrpSpPr>
            <p:cNvPr id="35" name="Group 34"/>
            <p:cNvGrpSpPr/>
            <p:nvPr/>
          </p:nvGrpSpPr>
          <p:grpSpPr>
            <a:xfrm>
              <a:off x="3352802" y="4047530"/>
              <a:ext cx="2133598" cy="685800"/>
              <a:chOff x="3352802" y="4047530"/>
              <a:chExt cx="2133598" cy="685800"/>
            </a:xfrm>
          </p:grpSpPr>
          <p:cxnSp>
            <p:nvCxnSpPr>
              <p:cNvPr id="26" name="Straight Arrow Connector 25"/>
              <p:cNvCxnSpPr/>
              <p:nvPr/>
            </p:nvCxnSpPr>
            <p:spPr>
              <a:xfrm rot="10800000" flipV="1">
                <a:off x="3352802" y="4069616"/>
                <a:ext cx="1082778" cy="66371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419600" y="4047530"/>
                <a:ext cx="1066800" cy="685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31" name="TextBox 30"/>
            <p:cNvSpPr txBox="1"/>
            <p:nvPr/>
          </p:nvSpPr>
          <p:spPr>
            <a:xfrm>
              <a:off x="1981200" y="4800600"/>
              <a:ext cx="2057400" cy="646331"/>
            </a:xfrm>
            <a:prstGeom prst="rect">
              <a:avLst/>
            </a:prstGeom>
            <a:noFill/>
            <a:ln>
              <a:solidFill>
                <a:schemeClr val="tx1"/>
              </a:solidFill>
            </a:ln>
          </p:spPr>
          <p:txBody>
            <a:bodyPr wrap="square" rtlCol="0">
              <a:spAutoFit/>
            </a:bodyPr>
            <a:lstStyle/>
            <a:p>
              <a:r>
                <a:rPr lang="en-US" b="1" dirty="0" smtClean="0">
                  <a:latin typeface="Maiandra GD" pitchFamily="34" charset="0"/>
                </a:rPr>
                <a:t>Demand Notice in Form 3</a:t>
              </a:r>
              <a:endParaRPr lang="en-IN" b="1" dirty="0">
                <a:latin typeface="Maiandra GD" pitchFamily="34" charset="0"/>
              </a:endParaRPr>
            </a:p>
          </p:txBody>
        </p:sp>
        <p:sp>
          <p:nvSpPr>
            <p:cNvPr id="32" name="TextBox 31"/>
            <p:cNvSpPr txBox="1"/>
            <p:nvPr/>
          </p:nvSpPr>
          <p:spPr>
            <a:xfrm>
              <a:off x="4648200" y="4800600"/>
              <a:ext cx="2057400" cy="923330"/>
            </a:xfrm>
            <a:prstGeom prst="rect">
              <a:avLst/>
            </a:prstGeom>
            <a:noFill/>
            <a:ln>
              <a:solidFill>
                <a:schemeClr val="tx1"/>
              </a:solidFill>
            </a:ln>
          </p:spPr>
          <p:txBody>
            <a:bodyPr wrap="square" rtlCol="0">
              <a:spAutoFit/>
            </a:bodyPr>
            <a:lstStyle/>
            <a:p>
              <a:r>
                <a:rPr lang="en-US" b="1" dirty="0" smtClean="0">
                  <a:latin typeface="Maiandra GD" pitchFamily="34" charset="0"/>
                </a:rPr>
                <a:t>Copy of Invoice  attached with  Notice in Form 4</a:t>
              </a:r>
              <a:endParaRPr lang="en-IN" b="1" dirty="0">
                <a:latin typeface="Maiandra GD" pitchFamily="34" charset="0"/>
              </a:endParaRPr>
            </a:p>
          </p:txBody>
        </p:sp>
      </p:grpSp>
      <p:sp>
        <p:nvSpPr>
          <p:cNvPr id="41" name="TextBox 40"/>
          <p:cNvSpPr txBox="1"/>
          <p:nvPr/>
        </p:nvSpPr>
        <p:spPr>
          <a:xfrm>
            <a:off x="5987844" y="5921514"/>
            <a:ext cx="2317956" cy="707886"/>
          </a:xfrm>
          <a:prstGeom prst="rect">
            <a:avLst/>
          </a:prstGeom>
          <a:noFill/>
          <a:ln>
            <a:solidFill>
              <a:schemeClr val="tx1"/>
            </a:solidFill>
          </a:ln>
        </p:spPr>
        <p:txBody>
          <a:bodyPr wrap="square" rtlCol="0">
            <a:spAutoFit/>
          </a:bodyPr>
          <a:lstStyle/>
          <a:p>
            <a:r>
              <a:rPr lang="en-US" sz="2000" b="1" dirty="0" smtClean="0">
                <a:latin typeface="Maiandra GD" pitchFamily="34" charset="0"/>
              </a:rPr>
              <a:t>Application u/s 9 in Form 5 </a:t>
            </a:r>
            <a:endParaRPr lang="en-IN" sz="2000" b="1" dirty="0">
              <a:latin typeface="Maiandra GD" pitchFamily="34" charset="0"/>
            </a:endParaRPr>
          </a:p>
        </p:txBody>
      </p:sp>
      <p:grpSp>
        <p:nvGrpSpPr>
          <p:cNvPr id="46" name="Group 45"/>
          <p:cNvGrpSpPr/>
          <p:nvPr/>
        </p:nvGrpSpPr>
        <p:grpSpPr>
          <a:xfrm>
            <a:off x="6140244" y="988873"/>
            <a:ext cx="2317956" cy="2690813"/>
            <a:chOff x="6140244" y="988873"/>
            <a:chExt cx="2317956" cy="2690813"/>
          </a:xfrm>
        </p:grpSpPr>
        <p:grpSp>
          <p:nvGrpSpPr>
            <p:cNvPr id="10" name="Group 9"/>
            <p:cNvGrpSpPr/>
            <p:nvPr/>
          </p:nvGrpSpPr>
          <p:grpSpPr>
            <a:xfrm>
              <a:off x="6216444" y="988873"/>
              <a:ext cx="2133600" cy="1449527"/>
              <a:chOff x="304800" y="1447800"/>
              <a:chExt cx="2133600" cy="1449527"/>
            </a:xfrm>
          </p:grpSpPr>
          <p:sp>
            <p:nvSpPr>
              <p:cNvPr id="4" name="Rounded Rectangle 3"/>
              <p:cNvSpPr/>
              <p:nvPr/>
            </p:nvSpPr>
            <p:spPr>
              <a:xfrm>
                <a:off x="304800" y="1981200"/>
                <a:ext cx="2133600" cy="916127"/>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latin typeface="Maiandra GD" pitchFamily="34" charset="0"/>
                  </a:rPr>
                  <a:t>CORPORATE DEBTOR</a:t>
                </a:r>
                <a:endParaRPr lang="en-IN" sz="2200" b="1" dirty="0">
                  <a:latin typeface="Maiandra GD" pitchFamily="34" charset="0"/>
                </a:endParaRPr>
              </a:p>
            </p:txBody>
          </p:sp>
          <p:sp>
            <p:nvSpPr>
              <p:cNvPr id="7" name="TextBox 6"/>
              <p:cNvSpPr txBox="1"/>
              <p:nvPr/>
            </p:nvSpPr>
            <p:spPr>
              <a:xfrm>
                <a:off x="1066800" y="1447800"/>
                <a:ext cx="533400" cy="523220"/>
              </a:xfrm>
              <a:prstGeom prst="rect">
                <a:avLst/>
              </a:prstGeom>
              <a:noFill/>
            </p:spPr>
            <p:txBody>
              <a:bodyPr wrap="square" rtlCol="0">
                <a:spAutoFit/>
              </a:bodyPr>
              <a:lstStyle/>
              <a:p>
                <a:r>
                  <a:rPr lang="en-US" sz="2800" b="1" dirty="0" smtClean="0">
                    <a:latin typeface="Maiandra GD" pitchFamily="34" charset="0"/>
                  </a:rPr>
                  <a:t>3.</a:t>
                </a:r>
                <a:endParaRPr lang="en-IN" sz="2800" b="1" dirty="0">
                  <a:latin typeface="Maiandra GD" pitchFamily="34" charset="0"/>
                </a:endParaRPr>
              </a:p>
            </p:txBody>
          </p:sp>
        </p:grpSp>
        <p:sp>
          <p:nvSpPr>
            <p:cNvPr id="13" name="TextBox 12"/>
            <p:cNvSpPr txBox="1"/>
            <p:nvPr/>
          </p:nvSpPr>
          <p:spPr>
            <a:xfrm>
              <a:off x="6140244" y="2971800"/>
              <a:ext cx="2317956" cy="707886"/>
            </a:xfrm>
            <a:prstGeom prst="rect">
              <a:avLst/>
            </a:prstGeom>
            <a:noFill/>
          </p:spPr>
          <p:txBody>
            <a:bodyPr wrap="square" rtlCol="0">
              <a:spAutoFit/>
            </a:bodyPr>
            <a:lstStyle/>
            <a:p>
              <a:r>
                <a:rPr lang="en-US" sz="2000" b="1" dirty="0" smtClean="0">
                  <a:latin typeface="Maiandra GD" pitchFamily="34" charset="0"/>
                </a:rPr>
                <a:t>Application u/s 10 in Form 6 </a:t>
              </a:r>
              <a:endParaRPr lang="en-IN" sz="2000" b="1" dirty="0">
                <a:latin typeface="Maiandra GD" pitchFamily="34" charset="0"/>
              </a:endParaRPr>
            </a:p>
          </p:txBody>
        </p:sp>
        <p:cxnSp>
          <p:nvCxnSpPr>
            <p:cNvPr id="45" name="Straight Arrow Connector 44"/>
            <p:cNvCxnSpPr/>
            <p:nvPr/>
          </p:nvCxnSpPr>
          <p:spPr>
            <a:xfrm rot="5400000">
              <a:off x="7047706" y="2704306"/>
              <a:ext cx="5334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7" name="TextBox 46"/>
          <p:cNvSpPr txBox="1"/>
          <p:nvPr/>
        </p:nvSpPr>
        <p:spPr>
          <a:xfrm>
            <a:off x="1524000" y="5769114"/>
            <a:ext cx="3505200" cy="1015663"/>
          </a:xfrm>
          <a:prstGeom prst="rect">
            <a:avLst/>
          </a:prstGeom>
          <a:noFill/>
          <a:ln>
            <a:solidFill>
              <a:schemeClr val="tx1"/>
            </a:solidFill>
          </a:ln>
        </p:spPr>
        <p:txBody>
          <a:bodyPr wrap="square" rtlCol="0">
            <a:spAutoFit/>
          </a:bodyPr>
          <a:lstStyle/>
          <a:p>
            <a:r>
              <a:rPr lang="en-US" sz="2000" b="1" dirty="0" smtClean="0">
                <a:latin typeface="Maiandra GD" pitchFamily="34" charset="0"/>
              </a:rPr>
              <a:t>After expiry of 10 days from date of delivery, no payment is received then </a:t>
            </a:r>
            <a:endParaRPr lang="en-IN" sz="2000" b="1" dirty="0">
              <a:latin typeface="Maiandra GD" pitchFamily="34" charset="0"/>
            </a:endParaRPr>
          </a:p>
        </p:txBody>
      </p:sp>
      <p:sp>
        <p:nvSpPr>
          <p:cNvPr id="48" name="TextBox 47"/>
          <p:cNvSpPr txBox="1"/>
          <p:nvPr/>
        </p:nvSpPr>
        <p:spPr>
          <a:xfrm>
            <a:off x="4114800" y="3810000"/>
            <a:ext cx="685800" cy="400110"/>
          </a:xfrm>
          <a:prstGeom prst="rect">
            <a:avLst/>
          </a:prstGeom>
          <a:noFill/>
        </p:spPr>
        <p:txBody>
          <a:bodyPr wrap="square" rtlCol="0">
            <a:spAutoFit/>
          </a:bodyPr>
          <a:lstStyle/>
          <a:p>
            <a:r>
              <a:rPr lang="en-US" sz="2000" b="1" dirty="0" smtClean="0">
                <a:latin typeface="Maiandra GD" pitchFamily="34" charset="0"/>
              </a:rPr>
              <a:t>2(a)</a:t>
            </a:r>
            <a:endParaRPr lang="en-IN" sz="2000" b="1" dirty="0">
              <a:latin typeface="Maiandra GD" pitchFamily="34" charset="0"/>
            </a:endParaRPr>
          </a:p>
        </p:txBody>
      </p:sp>
      <p:sp>
        <p:nvSpPr>
          <p:cNvPr id="49" name="TextBox 48"/>
          <p:cNvSpPr txBox="1"/>
          <p:nvPr/>
        </p:nvSpPr>
        <p:spPr>
          <a:xfrm>
            <a:off x="4114800" y="5334000"/>
            <a:ext cx="685800" cy="400110"/>
          </a:xfrm>
          <a:prstGeom prst="rect">
            <a:avLst/>
          </a:prstGeom>
          <a:noFill/>
        </p:spPr>
        <p:txBody>
          <a:bodyPr wrap="square" rtlCol="0">
            <a:spAutoFit/>
          </a:bodyPr>
          <a:lstStyle/>
          <a:p>
            <a:r>
              <a:rPr lang="en-US" sz="2000" b="1" dirty="0" smtClean="0">
                <a:latin typeface="Maiandra GD" pitchFamily="34" charset="0"/>
              </a:rPr>
              <a:t>2(b)</a:t>
            </a:r>
            <a:endParaRPr lang="en-IN" sz="2000" b="1" dirty="0">
              <a:latin typeface="Maiandra GD" pitchFamily="34" charset="0"/>
            </a:endParaRPr>
          </a:p>
        </p:txBody>
      </p:sp>
      <p:cxnSp>
        <p:nvCxnSpPr>
          <p:cNvPr id="51" name="Straight Arrow Connector 50"/>
          <p:cNvCxnSpPr>
            <a:stCxn id="47" idx="3"/>
            <a:endCxn id="41" idx="1"/>
          </p:cNvCxnSpPr>
          <p:nvPr/>
        </p:nvCxnSpPr>
        <p:spPr>
          <a:xfrm flipV="1">
            <a:off x="5029200" y="6275457"/>
            <a:ext cx="958644" cy="148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B6F15528-21DE-4FAA-801E-634DDDAF4B2B}" type="slidenum">
              <a:rPr lang="en-US" smtClean="0"/>
              <a:pPr/>
              <a:t>25</a:t>
            </a:fld>
            <a:endParaRPr lang="en-US" dirty="0"/>
          </a:p>
        </p:txBody>
      </p:sp>
    </p:spTree>
  </p:cSld>
  <p:clrMapOvr>
    <a:masterClrMapping/>
  </p:clrMapOvr>
  <p:transition spd="med">
    <p:pull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latin typeface="Maiandra GD" pitchFamily="34" charset="0"/>
              </a:rPr>
              <a:t>ADMISSION OF THE APPLICATION </a:t>
            </a:r>
            <a:endParaRPr lang="en-IN" b="1" dirty="0">
              <a:latin typeface="Maiandra GD" pitchFamily="34" charset="0"/>
            </a:endParaRPr>
          </a:p>
        </p:txBody>
      </p:sp>
      <p:sp>
        <p:nvSpPr>
          <p:cNvPr id="3" name="Content Placeholder 2"/>
          <p:cNvSpPr>
            <a:spLocks noGrp="1"/>
          </p:cNvSpPr>
          <p:nvPr>
            <p:ph idx="1"/>
          </p:nvPr>
        </p:nvSpPr>
        <p:spPr>
          <a:xfrm>
            <a:off x="457200" y="1371600"/>
            <a:ext cx="8229600" cy="5257800"/>
          </a:xfrm>
        </p:spPr>
        <p:txBody>
          <a:bodyPr>
            <a:normAutofit/>
          </a:bodyPr>
          <a:lstStyle/>
          <a:p>
            <a:pPr marL="457200" indent="-457200"/>
            <a:r>
              <a:rPr lang="en-US" sz="2400" dirty="0" smtClean="0">
                <a:latin typeface="Maiandra GD" pitchFamily="34" charset="0"/>
              </a:rPr>
              <a:t>The AA, within 14 days of receipt of application,  by an order –</a:t>
            </a:r>
          </a:p>
          <a:p>
            <a:pPr marL="457200" indent="-457200">
              <a:buNone/>
            </a:pPr>
            <a:r>
              <a:rPr lang="en-US" sz="2400" dirty="0" smtClean="0">
                <a:latin typeface="Maiandra GD" pitchFamily="34" charset="0"/>
              </a:rPr>
              <a:t>	(a) Admit the application,</a:t>
            </a:r>
          </a:p>
          <a:p>
            <a:pPr marL="457200" indent="-457200">
              <a:buNone/>
            </a:pPr>
            <a:r>
              <a:rPr lang="en-US" sz="2400" dirty="0" smtClean="0">
                <a:latin typeface="Maiandra GD" pitchFamily="34" charset="0"/>
              </a:rPr>
              <a:t>	(b) Reject the application.</a:t>
            </a:r>
          </a:p>
          <a:p>
            <a:pPr marL="457200" indent="-457200">
              <a:buNone/>
            </a:pPr>
            <a:endParaRPr lang="en-US" sz="2400" dirty="0" smtClean="0">
              <a:latin typeface="Maiandra GD" pitchFamily="34" charset="0"/>
            </a:endParaRPr>
          </a:p>
          <a:p>
            <a:pPr marL="457200" indent="-457200"/>
            <a:r>
              <a:rPr lang="en-US" sz="2400" dirty="0" smtClean="0">
                <a:latin typeface="Maiandra GD" pitchFamily="34" charset="0"/>
              </a:rPr>
              <a:t>CIRP shall be completed within a period of 180 days from the date of admission, maximum one  extension of 90 days. Extension is subject to COC approval. </a:t>
            </a:r>
          </a:p>
          <a:p>
            <a:pPr marL="457200" indent="-457200">
              <a:buNone/>
            </a:pPr>
            <a:endParaRPr lang="en-US" sz="2400" dirty="0" smtClean="0">
              <a:latin typeface="Maiandra GD" pitchFamily="34" charset="0"/>
            </a:endParaRPr>
          </a:p>
          <a:p>
            <a:pPr marL="457200" indent="-457200">
              <a:buNone/>
            </a:pPr>
            <a:endParaRPr lang="en-US" sz="2400" dirty="0" smtClean="0">
              <a:latin typeface="Maiandra GD" pitchFamily="34" charset="0"/>
            </a:endParaRPr>
          </a:p>
          <a:p>
            <a:pPr marL="457200" indent="-457200">
              <a:buNone/>
            </a:pPr>
            <a:endParaRPr lang="en-US" sz="2400" dirty="0" smtClean="0">
              <a:latin typeface="Maiandra GD" pitchFamily="34" charset="0"/>
            </a:endParaRPr>
          </a:p>
          <a:p>
            <a:pPr marL="457200" indent="-457200">
              <a:buNone/>
            </a:pPr>
            <a:endParaRPr lang="en-US" sz="2400" dirty="0" smtClean="0">
              <a:latin typeface="Maiandra GD" pitchFamily="34" charset="0"/>
            </a:endParaRPr>
          </a:p>
          <a:p>
            <a:pPr>
              <a:buNone/>
            </a:pPr>
            <a:endParaRPr lang="en-IN" sz="2400" dirty="0">
              <a:latin typeface="Maiandra GD"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dirty="0"/>
          </a:p>
        </p:txBody>
      </p:sp>
      <p:pic>
        <p:nvPicPr>
          <p:cNvPr id="5" name="Picture 4" descr="NCLT.jpg"/>
          <p:cNvPicPr>
            <a:picLocks noChangeAspect="1"/>
          </p:cNvPicPr>
          <p:nvPr/>
        </p:nvPicPr>
        <p:blipFill>
          <a:blip r:embed="rId2"/>
          <a:stretch>
            <a:fillRect/>
          </a:stretch>
        </p:blipFill>
        <p:spPr>
          <a:xfrm>
            <a:off x="5214942" y="4924660"/>
            <a:ext cx="3929058" cy="1933339"/>
          </a:xfrm>
          <a:prstGeom prst="rect">
            <a:avLst/>
          </a:prstGeom>
        </p:spPr>
      </p:pic>
    </p:spTree>
  </p:cSld>
  <p:clrMapOvr>
    <a:masterClrMapping/>
  </p:clrMapOvr>
  <p:transition spd="med">
    <p:pull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noAutofit/>
          </a:bodyPr>
          <a:lstStyle/>
          <a:p>
            <a:pPr marL="11397"/>
            <a:r>
              <a:rPr lang="en-IN" sz="3200" dirty="0" smtClean="0">
                <a:latin typeface="+mn-lt"/>
                <a:cs typeface="Times New Roman"/>
              </a:rPr>
              <a:t>Corporate Insolvency Resolution Process </a:t>
            </a:r>
            <a:endParaRPr sz="3200">
              <a:latin typeface="+mn-lt"/>
              <a:cs typeface="Times New Roman"/>
            </a:endParaRPr>
          </a:p>
        </p:txBody>
      </p:sp>
      <p:sp>
        <p:nvSpPr>
          <p:cNvPr id="3" name="object 3"/>
          <p:cNvSpPr/>
          <p:nvPr/>
        </p:nvSpPr>
        <p:spPr>
          <a:xfrm>
            <a:off x="202276" y="1479176"/>
            <a:ext cx="2297084" cy="298525"/>
          </a:xfrm>
          <a:custGeom>
            <a:avLst/>
            <a:gdLst/>
            <a:ahLst/>
            <a:cxnLst/>
            <a:rect l="l" t="t" r="r" b="b"/>
            <a:pathLst>
              <a:path w="2526792" h="338328">
                <a:moveTo>
                  <a:pt x="0" y="0"/>
                </a:moveTo>
                <a:lnTo>
                  <a:pt x="2526792" y="0"/>
                </a:lnTo>
                <a:lnTo>
                  <a:pt x="2526792" y="338328"/>
                </a:lnTo>
                <a:lnTo>
                  <a:pt x="0" y="338328"/>
                </a:lnTo>
                <a:lnTo>
                  <a:pt x="0" y="0"/>
                </a:lnTo>
                <a:close/>
              </a:path>
            </a:pathLst>
          </a:custGeom>
          <a:solidFill>
            <a:srgbClr val="8CC86E"/>
          </a:solidFill>
        </p:spPr>
        <p:txBody>
          <a:bodyPr wrap="square" lIns="0" tIns="0" rIns="0" bIns="0" rtlCol="0">
            <a:noAutofit/>
          </a:bodyPr>
          <a:lstStyle/>
          <a:p>
            <a:endParaRPr/>
          </a:p>
        </p:txBody>
      </p:sp>
      <p:sp>
        <p:nvSpPr>
          <p:cNvPr id="4" name="object 4"/>
          <p:cNvSpPr/>
          <p:nvPr/>
        </p:nvSpPr>
        <p:spPr>
          <a:xfrm>
            <a:off x="198120" y="1479176"/>
            <a:ext cx="2305395" cy="306593"/>
          </a:xfrm>
          <a:custGeom>
            <a:avLst/>
            <a:gdLst/>
            <a:ahLst/>
            <a:cxnLst/>
            <a:rect l="l" t="t" r="r" b="b"/>
            <a:pathLst>
              <a:path w="2535935" h="347472">
                <a:moveTo>
                  <a:pt x="2532888" y="347472"/>
                </a:moveTo>
                <a:lnTo>
                  <a:pt x="1524" y="347472"/>
                </a:lnTo>
                <a:lnTo>
                  <a:pt x="0" y="345948"/>
                </a:lnTo>
                <a:lnTo>
                  <a:pt x="0" y="1524"/>
                </a:lnTo>
                <a:lnTo>
                  <a:pt x="1524" y="0"/>
                </a:lnTo>
                <a:lnTo>
                  <a:pt x="2532888" y="0"/>
                </a:lnTo>
                <a:lnTo>
                  <a:pt x="2535935" y="1524"/>
                </a:lnTo>
                <a:lnTo>
                  <a:pt x="2535935" y="4572"/>
                </a:lnTo>
                <a:lnTo>
                  <a:pt x="9144" y="4572"/>
                </a:lnTo>
                <a:lnTo>
                  <a:pt x="4572" y="9144"/>
                </a:lnTo>
                <a:lnTo>
                  <a:pt x="9144" y="9144"/>
                </a:lnTo>
                <a:lnTo>
                  <a:pt x="9144" y="338328"/>
                </a:lnTo>
                <a:lnTo>
                  <a:pt x="4572" y="338328"/>
                </a:lnTo>
                <a:lnTo>
                  <a:pt x="9144" y="342900"/>
                </a:lnTo>
                <a:lnTo>
                  <a:pt x="2535935" y="342900"/>
                </a:lnTo>
                <a:lnTo>
                  <a:pt x="2535935" y="345948"/>
                </a:lnTo>
                <a:lnTo>
                  <a:pt x="2532888" y="347472"/>
                </a:lnTo>
                <a:close/>
              </a:path>
              <a:path w="2535935" h="347472">
                <a:moveTo>
                  <a:pt x="9144" y="9144"/>
                </a:moveTo>
                <a:lnTo>
                  <a:pt x="4572" y="9144"/>
                </a:lnTo>
                <a:lnTo>
                  <a:pt x="9144" y="4572"/>
                </a:lnTo>
                <a:lnTo>
                  <a:pt x="9144" y="9144"/>
                </a:lnTo>
                <a:close/>
              </a:path>
              <a:path w="2535935" h="347472">
                <a:moveTo>
                  <a:pt x="2526791" y="9144"/>
                </a:moveTo>
                <a:lnTo>
                  <a:pt x="9144" y="9144"/>
                </a:lnTo>
                <a:lnTo>
                  <a:pt x="9144" y="4572"/>
                </a:lnTo>
                <a:lnTo>
                  <a:pt x="2526791" y="4572"/>
                </a:lnTo>
                <a:lnTo>
                  <a:pt x="2526791" y="9144"/>
                </a:lnTo>
                <a:close/>
              </a:path>
              <a:path w="2535935" h="347472">
                <a:moveTo>
                  <a:pt x="2526791" y="342900"/>
                </a:moveTo>
                <a:lnTo>
                  <a:pt x="2526791" y="4572"/>
                </a:lnTo>
                <a:lnTo>
                  <a:pt x="2531364" y="9144"/>
                </a:lnTo>
                <a:lnTo>
                  <a:pt x="2535935" y="9144"/>
                </a:lnTo>
                <a:lnTo>
                  <a:pt x="2535935" y="338328"/>
                </a:lnTo>
                <a:lnTo>
                  <a:pt x="2531364" y="338328"/>
                </a:lnTo>
                <a:lnTo>
                  <a:pt x="2526791" y="342900"/>
                </a:lnTo>
                <a:close/>
              </a:path>
              <a:path w="2535935" h="347472">
                <a:moveTo>
                  <a:pt x="2535935" y="9144"/>
                </a:moveTo>
                <a:lnTo>
                  <a:pt x="2531364" y="9144"/>
                </a:lnTo>
                <a:lnTo>
                  <a:pt x="2526791" y="4572"/>
                </a:lnTo>
                <a:lnTo>
                  <a:pt x="2535935" y="4572"/>
                </a:lnTo>
                <a:lnTo>
                  <a:pt x="2535935" y="9144"/>
                </a:lnTo>
                <a:close/>
              </a:path>
              <a:path w="2535935" h="347472">
                <a:moveTo>
                  <a:pt x="9144" y="342900"/>
                </a:moveTo>
                <a:lnTo>
                  <a:pt x="4572" y="338328"/>
                </a:lnTo>
                <a:lnTo>
                  <a:pt x="9144" y="338328"/>
                </a:lnTo>
                <a:lnTo>
                  <a:pt x="9144" y="342900"/>
                </a:lnTo>
                <a:close/>
              </a:path>
              <a:path w="2535935" h="347472">
                <a:moveTo>
                  <a:pt x="2526791" y="342900"/>
                </a:moveTo>
                <a:lnTo>
                  <a:pt x="9144" y="342900"/>
                </a:lnTo>
                <a:lnTo>
                  <a:pt x="9144" y="338328"/>
                </a:lnTo>
                <a:lnTo>
                  <a:pt x="2526791" y="338328"/>
                </a:lnTo>
                <a:lnTo>
                  <a:pt x="2526791" y="342900"/>
                </a:lnTo>
                <a:close/>
              </a:path>
              <a:path w="2535935" h="347472">
                <a:moveTo>
                  <a:pt x="2535935" y="342900"/>
                </a:moveTo>
                <a:lnTo>
                  <a:pt x="2526791" y="342900"/>
                </a:lnTo>
                <a:lnTo>
                  <a:pt x="2531364" y="338328"/>
                </a:lnTo>
                <a:lnTo>
                  <a:pt x="2535935" y="338328"/>
                </a:lnTo>
                <a:lnTo>
                  <a:pt x="2535935" y="342900"/>
                </a:lnTo>
                <a:close/>
              </a:path>
            </a:pathLst>
          </a:custGeom>
          <a:solidFill>
            <a:srgbClr val="548ED4"/>
          </a:solidFill>
        </p:spPr>
        <p:txBody>
          <a:bodyPr wrap="square" lIns="0" tIns="0" rIns="0" bIns="0" rtlCol="0">
            <a:noAutofit/>
          </a:bodyPr>
          <a:lstStyle/>
          <a:p>
            <a:endParaRPr/>
          </a:p>
        </p:txBody>
      </p:sp>
      <p:sp>
        <p:nvSpPr>
          <p:cNvPr id="5" name="object 5"/>
          <p:cNvSpPr txBox="1"/>
          <p:nvPr/>
        </p:nvSpPr>
        <p:spPr>
          <a:xfrm>
            <a:off x="273849" y="1461222"/>
            <a:ext cx="569768" cy="225798"/>
          </a:xfrm>
          <a:prstGeom prst="rect">
            <a:avLst/>
          </a:prstGeom>
        </p:spPr>
        <p:txBody>
          <a:bodyPr vert="horz" wrap="square" lIns="0" tIns="0" rIns="0" bIns="0" rtlCol="0">
            <a:noAutofit/>
          </a:bodyPr>
          <a:lstStyle/>
          <a:p>
            <a:pPr marL="11397"/>
            <a:r>
              <a:rPr sz="1400" spc="-162" dirty="0" smtClean="0">
                <a:latin typeface="Times New Roman"/>
                <a:cs typeface="Times New Roman"/>
              </a:rPr>
              <a:t>D</a:t>
            </a:r>
            <a:r>
              <a:rPr sz="1400" spc="54" dirty="0" smtClean="0">
                <a:latin typeface="Times New Roman"/>
                <a:cs typeface="Times New Roman"/>
              </a:rPr>
              <a:t>e</a:t>
            </a:r>
            <a:r>
              <a:rPr sz="1400" spc="-81" dirty="0" smtClean="0">
                <a:latin typeface="Times New Roman"/>
                <a:cs typeface="Times New Roman"/>
              </a:rPr>
              <a:t>f</a:t>
            </a:r>
            <a:r>
              <a:rPr sz="1400" spc="40" dirty="0" smtClean="0">
                <a:latin typeface="Times New Roman"/>
                <a:cs typeface="Times New Roman"/>
              </a:rPr>
              <a:t>a</a:t>
            </a:r>
            <a:r>
              <a:rPr sz="1400" spc="31" dirty="0" smtClean="0">
                <a:latin typeface="Times New Roman"/>
                <a:cs typeface="Times New Roman"/>
              </a:rPr>
              <a:t>u</a:t>
            </a:r>
            <a:r>
              <a:rPr sz="1400" spc="-72" dirty="0" smtClean="0">
                <a:latin typeface="Times New Roman"/>
                <a:cs typeface="Times New Roman"/>
              </a:rPr>
              <a:t>l</a:t>
            </a:r>
            <a:r>
              <a:rPr sz="1400" spc="72" dirty="0" smtClean="0">
                <a:latin typeface="Times New Roman"/>
                <a:cs typeface="Times New Roman"/>
              </a:rPr>
              <a:t>t</a:t>
            </a:r>
            <a:endParaRPr sz="1400">
              <a:latin typeface="Times New Roman"/>
              <a:cs typeface="Times New Roman"/>
            </a:endParaRPr>
          </a:p>
        </p:txBody>
      </p:sp>
      <p:sp>
        <p:nvSpPr>
          <p:cNvPr id="6" name="object 6"/>
          <p:cNvSpPr/>
          <p:nvPr/>
        </p:nvSpPr>
        <p:spPr>
          <a:xfrm>
            <a:off x="5663738" y="1432111"/>
            <a:ext cx="2297083" cy="298525"/>
          </a:xfrm>
          <a:custGeom>
            <a:avLst/>
            <a:gdLst/>
            <a:ahLst/>
            <a:cxnLst/>
            <a:rect l="l" t="t" r="r" b="b"/>
            <a:pathLst>
              <a:path w="2526791" h="338328">
                <a:moveTo>
                  <a:pt x="0" y="0"/>
                </a:moveTo>
                <a:lnTo>
                  <a:pt x="2526791" y="0"/>
                </a:lnTo>
                <a:lnTo>
                  <a:pt x="2526791" y="338328"/>
                </a:lnTo>
                <a:lnTo>
                  <a:pt x="0" y="338328"/>
                </a:lnTo>
                <a:lnTo>
                  <a:pt x="0" y="0"/>
                </a:lnTo>
                <a:close/>
              </a:path>
            </a:pathLst>
          </a:custGeom>
          <a:solidFill>
            <a:srgbClr val="8CC86E"/>
          </a:solidFill>
        </p:spPr>
        <p:txBody>
          <a:bodyPr wrap="square" lIns="0" tIns="0" rIns="0" bIns="0" rtlCol="0">
            <a:noAutofit/>
          </a:bodyPr>
          <a:lstStyle/>
          <a:p>
            <a:endParaRPr/>
          </a:p>
        </p:txBody>
      </p:sp>
      <p:sp>
        <p:nvSpPr>
          <p:cNvPr id="7" name="object 7"/>
          <p:cNvSpPr/>
          <p:nvPr/>
        </p:nvSpPr>
        <p:spPr>
          <a:xfrm>
            <a:off x="5658196" y="1428077"/>
            <a:ext cx="2306781" cy="306593"/>
          </a:xfrm>
          <a:custGeom>
            <a:avLst/>
            <a:gdLst/>
            <a:ahLst/>
            <a:cxnLst/>
            <a:rect l="l" t="t" r="r" b="b"/>
            <a:pathLst>
              <a:path w="2537459" h="347472">
                <a:moveTo>
                  <a:pt x="2534411" y="347472"/>
                </a:moveTo>
                <a:lnTo>
                  <a:pt x="3048" y="347472"/>
                </a:lnTo>
                <a:lnTo>
                  <a:pt x="0" y="345948"/>
                </a:lnTo>
                <a:lnTo>
                  <a:pt x="0" y="1524"/>
                </a:lnTo>
                <a:lnTo>
                  <a:pt x="3048" y="0"/>
                </a:lnTo>
                <a:lnTo>
                  <a:pt x="2534411" y="0"/>
                </a:lnTo>
                <a:lnTo>
                  <a:pt x="2537459" y="1524"/>
                </a:lnTo>
                <a:lnTo>
                  <a:pt x="2537459" y="4572"/>
                </a:lnTo>
                <a:lnTo>
                  <a:pt x="10668" y="4572"/>
                </a:lnTo>
                <a:lnTo>
                  <a:pt x="6096" y="9144"/>
                </a:lnTo>
                <a:lnTo>
                  <a:pt x="10668" y="9144"/>
                </a:lnTo>
                <a:lnTo>
                  <a:pt x="10668" y="338328"/>
                </a:lnTo>
                <a:lnTo>
                  <a:pt x="6096" y="338328"/>
                </a:lnTo>
                <a:lnTo>
                  <a:pt x="10668" y="342900"/>
                </a:lnTo>
                <a:lnTo>
                  <a:pt x="2537459" y="342900"/>
                </a:lnTo>
                <a:lnTo>
                  <a:pt x="2537459" y="345948"/>
                </a:lnTo>
                <a:lnTo>
                  <a:pt x="2534411" y="347472"/>
                </a:lnTo>
                <a:close/>
              </a:path>
              <a:path w="2537459" h="347472">
                <a:moveTo>
                  <a:pt x="10668" y="9144"/>
                </a:moveTo>
                <a:lnTo>
                  <a:pt x="6096" y="9144"/>
                </a:lnTo>
                <a:lnTo>
                  <a:pt x="10668" y="4572"/>
                </a:lnTo>
                <a:lnTo>
                  <a:pt x="10668" y="9144"/>
                </a:lnTo>
                <a:close/>
              </a:path>
              <a:path w="2537459" h="347472">
                <a:moveTo>
                  <a:pt x="2526791" y="9144"/>
                </a:moveTo>
                <a:lnTo>
                  <a:pt x="10668" y="9144"/>
                </a:lnTo>
                <a:lnTo>
                  <a:pt x="10668" y="4572"/>
                </a:lnTo>
                <a:lnTo>
                  <a:pt x="2526791" y="4572"/>
                </a:lnTo>
                <a:lnTo>
                  <a:pt x="2526791" y="9144"/>
                </a:lnTo>
                <a:close/>
              </a:path>
              <a:path w="2537459" h="347472">
                <a:moveTo>
                  <a:pt x="2526791" y="342900"/>
                </a:moveTo>
                <a:lnTo>
                  <a:pt x="2526791" y="4572"/>
                </a:lnTo>
                <a:lnTo>
                  <a:pt x="2532888" y="9144"/>
                </a:lnTo>
                <a:lnTo>
                  <a:pt x="2537459" y="9144"/>
                </a:lnTo>
                <a:lnTo>
                  <a:pt x="2537459" y="338328"/>
                </a:lnTo>
                <a:lnTo>
                  <a:pt x="2532888" y="338328"/>
                </a:lnTo>
                <a:lnTo>
                  <a:pt x="2526791" y="342900"/>
                </a:lnTo>
                <a:close/>
              </a:path>
              <a:path w="2537459" h="347472">
                <a:moveTo>
                  <a:pt x="2537459" y="9144"/>
                </a:moveTo>
                <a:lnTo>
                  <a:pt x="2532888" y="9144"/>
                </a:lnTo>
                <a:lnTo>
                  <a:pt x="2526791" y="4572"/>
                </a:lnTo>
                <a:lnTo>
                  <a:pt x="2537459" y="4572"/>
                </a:lnTo>
                <a:lnTo>
                  <a:pt x="2537459" y="9144"/>
                </a:lnTo>
                <a:close/>
              </a:path>
              <a:path w="2537459" h="347472">
                <a:moveTo>
                  <a:pt x="10668" y="342900"/>
                </a:moveTo>
                <a:lnTo>
                  <a:pt x="6096" y="338328"/>
                </a:lnTo>
                <a:lnTo>
                  <a:pt x="10668" y="338328"/>
                </a:lnTo>
                <a:lnTo>
                  <a:pt x="10668" y="342900"/>
                </a:lnTo>
                <a:close/>
              </a:path>
              <a:path w="2537459" h="347472">
                <a:moveTo>
                  <a:pt x="2526791" y="342900"/>
                </a:moveTo>
                <a:lnTo>
                  <a:pt x="10668" y="342900"/>
                </a:lnTo>
                <a:lnTo>
                  <a:pt x="10668" y="338328"/>
                </a:lnTo>
                <a:lnTo>
                  <a:pt x="2526791" y="338328"/>
                </a:lnTo>
                <a:lnTo>
                  <a:pt x="2526791" y="342900"/>
                </a:lnTo>
                <a:close/>
              </a:path>
              <a:path w="2537459" h="347472">
                <a:moveTo>
                  <a:pt x="2537459" y="342900"/>
                </a:moveTo>
                <a:lnTo>
                  <a:pt x="2526791" y="342900"/>
                </a:lnTo>
                <a:lnTo>
                  <a:pt x="2532888" y="338328"/>
                </a:lnTo>
                <a:lnTo>
                  <a:pt x="2537459" y="338328"/>
                </a:lnTo>
                <a:lnTo>
                  <a:pt x="2537459" y="342900"/>
                </a:lnTo>
                <a:close/>
              </a:path>
            </a:pathLst>
          </a:custGeom>
          <a:solidFill>
            <a:srgbClr val="548ED4"/>
          </a:solidFill>
        </p:spPr>
        <p:txBody>
          <a:bodyPr wrap="square" lIns="0" tIns="0" rIns="0" bIns="0" rtlCol="0">
            <a:noAutofit/>
          </a:bodyPr>
          <a:lstStyle/>
          <a:p>
            <a:endParaRPr/>
          </a:p>
        </p:txBody>
      </p:sp>
      <p:sp>
        <p:nvSpPr>
          <p:cNvPr id="8" name="object 8"/>
          <p:cNvSpPr/>
          <p:nvPr/>
        </p:nvSpPr>
        <p:spPr>
          <a:xfrm>
            <a:off x="202276" y="1731980"/>
            <a:ext cx="2301240" cy="528469"/>
          </a:xfrm>
          <a:custGeom>
            <a:avLst/>
            <a:gdLst/>
            <a:ahLst/>
            <a:cxnLst/>
            <a:rect l="l" t="t" r="r" b="b"/>
            <a:pathLst>
              <a:path w="2531364" h="598932">
                <a:moveTo>
                  <a:pt x="2528316" y="598932"/>
                </a:moveTo>
                <a:lnTo>
                  <a:pt x="1524" y="598932"/>
                </a:lnTo>
                <a:lnTo>
                  <a:pt x="0" y="595884"/>
                </a:lnTo>
                <a:lnTo>
                  <a:pt x="0" y="1524"/>
                </a:lnTo>
                <a:lnTo>
                  <a:pt x="1524" y="0"/>
                </a:lnTo>
                <a:lnTo>
                  <a:pt x="2528316" y="0"/>
                </a:lnTo>
                <a:lnTo>
                  <a:pt x="2531364" y="1524"/>
                </a:lnTo>
                <a:lnTo>
                  <a:pt x="2531364" y="4572"/>
                </a:lnTo>
                <a:lnTo>
                  <a:pt x="9144" y="4572"/>
                </a:lnTo>
                <a:lnTo>
                  <a:pt x="4572" y="9144"/>
                </a:lnTo>
                <a:lnTo>
                  <a:pt x="9144" y="9144"/>
                </a:lnTo>
                <a:lnTo>
                  <a:pt x="9144" y="589787"/>
                </a:lnTo>
                <a:lnTo>
                  <a:pt x="4572" y="589787"/>
                </a:lnTo>
                <a:lnTo>
                  <a:pt x="9144" y="594359"/>
                </a:lnTo>
                <a:lnTo>
                  <a:pt x="2531364" y="594359"/>
                </a:lnTo>
                <a:lnTo>
                  <a:pt x="2531364" y="595884"/>
                </a:lnTo>
                <a:lnTo>
                  <a:pt x="2528316" y="598932"/>
                </a:lnTo>
                <a:close/>
              </a:path>
              <a:path w="2531364" h="598932">
                <a:moveTo>
                  <a:pt x="9144" y="9144"/>
                </a:moveTo>
                <a:lnTo>
                  <a:pt x="4572" y="9144"/>
                </a:lnTo>
                <a:lnTo>
                  <a:pt x="9144" y="4572"/>
                </a:lnTo>
                <a:lnTo>
                  <a:pt x="9144" y="9144"/>
                </a:lnTo>
                <a:close/>
              </a:path>
              <a:path w="2531364" h="598932">
                <a:moveTo>
                  <a:pt x="2522219" y="9144"/>
                </a:moveTo>
                <a:lnTo>
                  <a:pt x="9144" y="9144"/>
                </a:lnTo>
                <a:lnTo>
                  <a:pt x="9144" y="4572"/>
                </a:lnTo>
                <a:lnTo>
                  <a:pt x="2522219" y="4572"/>
                </a:lnTo>
                <a:lnTo>
                  <a:pt x="2522219" y="9144"/>
                </a:lnTo>
                <a:close/>
              </a:path>
              <a:path w="2531364" h="598932">
                <a:moveTo>
                  <a:pt x="2522219" y="594359"/>
                </a:moveTo>
                <a:lnTo>
                  <a:pt x="2522219" y="4572"/>
                </a:lnTo>
                <a:lnTo>
                  <a:pt x="2526791" y="9144"/>
                </a:lnTo>
                <a:lnTo>
                  <a:pt x="2531364" y="9144"/>
                </a:lnTo>
                <a:lnTo>
                  <a:pt x="2531364" y="589787"/>
                </a:lnTo>
                <a:lnTo>
                  <a:pt x="2526791" y="589787"/>
                </a:lnTo>
                <a:lnTo>
                  <a:pt x="2522219" y="594359"/>
                </a:lnTo>
                <a:close/>
              </a:path>
              <a:path w="2531364" h="598932">
                <a:moveTo>
                  <a:pt x="2531364" y="9144"/>
                </a:moveTo>
                <a:lnTo>
                  <a:pt x="2526791" y="9144"/>
                </a:lnTo>
                <a:lnTo>
                  <a:pt x="2522219" y="4572"/>
                </a:lnTo>
                <a:lnTo>
                  <a:pt x="2531364" y="4572"/>
                </a:lnTo>
                <a:lnTo>
                  <a:pt x="2531364" y="9144"/>
                </a:lnTo>
                <a:close/>
              </a:path>
              <a:path w="2531364" h="598932">
                <a:moveTo>
                  <a:pt x="9144" y="594359"/>
                </a:moveTo>
                <a:lnTo>
                  <a:pt x="4572" y="589787"/>
                </a:lnTo>
                <a:lnTo>
                  <a:pt x="9144" y="589787"/>
                </a:lnTo>
                <a:lnTo>
                  <a:pt x="9144" y="594359"/>
                </a:lnTo>
                <a:close/>
              </a:path>
              <a:path w="2531364" h="598932">
                <a:moveTo>
                  <a:pt x="2522219" y="594359"/>
                </a:moveTo>
                <a:lnTo>
                  <a:pt x="9144" y="594359"/>
                </a:lnTo>
                <a:lnTo>
                  <a:pt x="9144" y="589787"/>
                </a:lnTo>
                <a:lnTo>
                  <a:pt x="2522219" y="589787"/>
                </a:lnTo>
                <a:lnTo>
                  <a:pt x="2522219" y="594359"/>
                </a:lnTo>
                <a:close/>
              </a:path>
              <a:path w="2531364" h="598932">
                <a:moveTo>
                  <a:pt x="2531364" y="594359"/>
                </a:moveTo>
                <a:lnTo>
                  <a:pt x="2522219" y="594359"/>
                </a:lnTo>
                <a:lnTo>
                  <a:pt x="2526791" y="589787"/>
                </a:lnTo>
                <a:lnTo>
                  <a:pt x="2531364" y="589787"/>
                </a:lnTo>
                <a:lnTo>
                  <a:pt x="2531364" y="594359"/>
                </a:lnTo>
                <a:close/>
              </a:path>
            </a:pathLst>
          </a:custGeom>
          <a:solidFill>
            <a:srgbClr val="548ED4"/>
          </a:solidFill>
        </p:spPr>
        <p:txBody>
          <a:bodyPr wrap="square" lIns="0" tIns="0" rIns="0" bIns="0" rtlCol="0">
            <a:noAutofit/>
          </a:bodyPr>
          <a:lstStyle/>
          <a:p>
            <a:endParaRPr/>
          </a:p>
        </p:txBody>
      </p:sp>
      <p:sp>
        <p:nvSpPr>
          <p:cNvPr id="9" name="object 9"/>
          <p:cNvSpPr/>
          <p:nvPr/>
        </p:nvSpPr>
        <p:spPr>
          <a:xfrm>
            <a:off x="2927465" y="1436146"/>
            <a:ext cx="2297083" cy="298524"/>
          </a:xfrm>
          <a:custGeom>
            <a:avLst/>
            <a:gdLst/>
            <a:ahLst/>
            <a:cxnLst/>
            <a:rect l="l" t="t" r="r" b="b"/>
            <a:pathLst>
              <a:path w="2526791" h="338327">
                <a:moveTo>
                  <a:pt x="0" y="0"/>
                </a:moveTo>
                <a:lnTo>
                  <a:pt x="2526791" y="0"/>
                </a:lnTo>
                <a:lnTo>
                  <a:pt x="2526791" y="338327"/>
                </a:lnTo>
                <a:lnTo>
                  <a:pt x="0" y="338327"/>
                </a:lnTo>
                <a:lnTo>
                  <a:pt x="0" y="0"/>
                </a:lnTo>
                <a:close/>
              </a:path>
            </a:pathLst>
          </a:custGeom>
          <a:solidFill>
            <a:srgbClr val="8CC86E"/>
          </a:solidFill>
        </p:spPr>
        <p:txBody>
          <a:bodyPr wrap="square" lIns="0" tIns="0" rIns="0" bIns="0" rtlCol="0">
            <a:noAutofit/>
          </a:bodyPr>
          <a:lstStyle/>
          <a:p>
            <a:endParaRPr/>
          </a:p>
        </p:txBody>
      </p:sp>
      <p:sp>
        <p:nvSpPr>
          <p:cNvPr id="10" name="object 10"/>
          <p:cNvSpPr/>
          <p:nvPr/>
        </p:nvSpPr>
        <p:spPr>
          <a:xfrm>
            <a:off x="2923309" y="1432112"/>
            <a:ext cx="2306781" cy="306593"/>
          </a:xfrm>
          <a:custGeom>
            <a:avLst/>
            <a:gdLst/>
            <a:ahLst/>
            <a:cxnLst/>
            <a:rect l="l" t="t" r="r" b="b"/>
            <a:pathLst>
              <a:path w="2537459" h="347472">
                <a:moveTo>
                  <a:pt x="2534411" y="347472"/>
                </a:moveTo>
                <a:lnTo>
                  <a:pt x="3048" y="347472"/>
                </a:lnTo>
                <a:lnTo>
                  <a:pt x="0" y="345948"/>
                </a:lnTo>
                <a:lnTo>
                  <a:pt x="0" y="1524"/>
                </a:lnTo>
                <a:lnTo>
                  <a:pt x="3048" y="0"/>
                </a:lnTo>
                <a:lnTo>
                  <a:pt x="2534411" y="0"/>
                </a:lnTo>
                <a:lnTo>
                  <a:pt x="2537459" y="1524"/>
                </a:lnTo>
                <a:lnTo>
                  <a:pt x="2537459" y="4572"/>
                </a:lnTo>
                <a:lnTo>
                  <a:pt x="9144" y="4572"/>
                </a:lnTo>
                <a:lnTo>
                  <a:pt x="4572" y="9144"/>
                </a:lnTo>
                <a:lnTo>
                  <a:pt x="9144" y="9144"/>
                </a:lnTo>
                <a:lnTo>
                  <a:pt x="9144" y="338328"/>
                </a:lnTo>
                <a:lnTo>
                  <a:pt x="4572" y="338328"/>
                </a:lnTo>
                <a:lnTo>
                  <a:pt x="9144" y="342900"/>
                </a:lnTo>
                <a:lnTo>
                  <a:pt x="2537459" y="342900"/>
                </a:lnTo>
                <a:lnTo>
                  <a:pt x="2537459" y="345948"/>
                </a:lnTo>
                <a:lnTo>
                  <a:pt x="2534411" y="347472"/>
                </a:lnTo>
                <a:close/>
              </a:path>
              <a:path w="2537459" h="347472">
                <a:moveTo>
                  <a:pt x="9144" y="9144"/>
                </a:moveTo>
                <a:lnTo>
                  <a:pt x="4572" y="9144"/>
                </a:lnTo>
                <a:lnTo>
                  <a:pt x="9144" y="4572"/>
                </a:lnTo>
                <a:lnTo>
                  <a:pt x="9144" y="9144"/>
                </a:lnTo>
                <a:close/>
              </a:path>
              <a:path w="2537459" h="347472">
                <a:moveTo>
                  <a:pt x="2526791" y="9144"/>
                </a:moveTo>
                <a:lnTo>
                  <a:pt x="9144" y="9144"/>
                </a:lnTo>
                <a:lnTo>
                  <a:pt x="9144" y="4572"/>
                </a:lnTo>
                <a:lnTo>
                  <a:pt x="2526791" y="4572"/>
                </a:lnTo>
                <a:lnTo>
                  <a:pt x="2526791" y="9144"/>
                </a:lnTo>
                <a:close/>
              </a:path>
              <a:path w="2537459" h="347472">
                <a:moveTo>
                  <a:pt x="2526791" y="342900"/>
                </a:moveTo>
                <a:lnTo>
                  <a:pt x="2526791" y="4572"/>
                </a:lnTo>
                <a:lnTo>
                  <a:pt x="2531364" y="9144"/>
                </a:lnTo>
                <a:lnTo>
                  <a:pt x="2537459" y="9144"/>
                </a:lnTo>
                <a:lnTo>
                  <a:pt x="2537459" y="338328"/>
                </a:lnTo>
                <a:lnTo>
                  <a:pt x="2531364" y="338328"/>
                </a:lnTo>
                <a:lnTo>
                  <a:pt x="2526791" y="342900"/>
                </a:lnTo>
                <a:close/>
              </a:path>
              <a:path w="2537459" h="347472">
                <a:moveTo>
                  <a:pt x="2537459" y="9144"/>
                </a:moveTo>
                <a:lnTo>
                  <a:pt x="2531364" y="9144"/>
                </a:lnTo>
                <a:lnTo>
                  <a:pt x="2526791" y="4572"/>
                </a:lnTo>
                <a:lnTo>
                  <a:pt x="2537459" y="4572"/>
                </a:lnTo>
                <a:lnTo>
                  <a:pt x="2537459" y="9144"/>
                </a:lnTo>
                <a:close/>
              </a:path>
              <a:path w="2537459" h="347472">
                <a:moveTo>
                  <a:pt x="9144" y="342900"/>
                </a:moveTo>
                <a:lnTo>
                  <a:pt x="4572" y="338328"/>
                </a:lnTo>
                <a:lnTo>
                  <a:pt x="9144" y="338328"/>
                </a:lnTo>
                <a:lnTo>
                  <a:pt x="9144" y="342900"/>
                </a:lnTo>
                <a:close/>
              </a:path>
              <a:path w="2537459" h="347472">
                <a:moveTo>
                  <a:pt x="2526791" y="342900"/>
                </a:moveTo>
                <a:lnTo>
                  <a:pt x="9144" y="342900"/>
                </a:lnTo>
                <a:lnTo>
                  <a:pt x="9144" y="338328"/>
                </a:lnTo>
                <a:lnTo>
                  <a:pt x="2526791" y="338328"/>
                </a:lnTo>
                <a:lnTo>
                  <a:pt x="2526791" y="342900"/>
                </a:lnTo>
                <a:close/>
              </a:path>
              <a:path w="2537459" h="347472">
                <a:moveTo>
                  <a:pt x="2537459" y="342900"/>
                </a:moveTo>
                <a:lnTo>
                  <a:pt x="2526791" y="342900"/>
                </a:lnTo>
                <a:lnTo>
                  <a:pt x="2531364" y="338328"/>
                </a:lnTo>
                <a:lnTo>
                  <a:pt x="2537459" y="338328"/>
                </a:lnTo>
                <a:lnTo>
                  <a:pt x="2537459" y="342900"/>
                </a:lnTo>
                <a:close/>
              </a:path>
            </a:pathLst>
          </a:custGeom>
          <a:solidFill>
            <a:srgbClr val="548ED4"/>
          </a:solidFill>
        </p:spPr>
        <p:txBody>
          <a:bodyPr wrap="square" lIns="0" tIns="0" rIns="0" bIns="0" rtlCol="0">
            <a:noAutofit/>
          </a:bodyPr>
          <a:lstStyle/>
          <a:p>
            <a:endParaRPr/>
          </a:p>
        </p:txBody>
      </p:sp>
      <p:sp>
        <p:nvSpPr>
          <p:cNvPr id="11" name="object 11"/>
          <p:cNvSpPr/>
          <p:nvPr/>
        </p:nvSpPr>
        <p:spPr>
          <a:xfrm>
            <a:off x="2914997" y="1722568"/>
            <a:ext cx="2319250" cy="537882"/>
          </a:xfrm>
          <a:custGeom>
            <a:avLst/>
            <a:gdLst/>
            <a:ahLst/>
            <a:cxnLst/>
            <a:rect l="l" t="t" r="r" b="b"/>
            <a:pathLst>
              <a:path w="2551175" h="609600">
                <a:moveTo>
                  <a:pt x="2548127" y="609600"/>
                </a:moveTo>
                <a:lnTo>
                  <a:pt x="1524" y="609600"/>
                </a:lnTo>
                <a:lnTo>
                  <a:pt x="0" y="606552"/>
                </a:lnTo>
                <a:lnTo>
                  <a:pt x="0" y="3048"/>
                </a:lnTo>
                <a:lnTo>
                  <a:pt x="1524" y="0"/>
                </a:lnTo>
                <a:lnTo>
                  <a:pt x="2548127" y="0"/>
                </a:lnTo>
                <a:lnTo>
                  <a:pt x="2551175" y="3048"/>
                </a:lnTo>
                <a:lnTo>
                  <a:pt x="2551175" y="4572"/>
                </a:lnTo>
                <a:lnTo>
                  <a:pt x="9144" y="4572"/>
                </a:lnTo>
                <a:lnTo>
                  <a:pt x="4572" y="9144"/>
                </a:lnTo>
                <a:lnTo>
                  <a:pt x="9144" y="9144"/>
                </a:lnTo>
                <a:lnTo>
                  <a:pt x="9144" y="600456"/>
                </a:lnTo>
                <a:lnTo>
                  <a:pt x="4572" y="600456"/>
                </a:lnTo>
                <a:lnTo>
                  <a:pt x="9144" y="605028"/>
                </a:lnTo>
                <a:lnTo>
                  <a:pt x="2551175" y="605028"/>
                </a:lnTo>
                <a:lnTo>
                  <a:pt x="2551175" y="606552"/>
                </a:lnTo>
                <a:lnTo>
                  <a:pt x="2548127" y="609600"/>
                </a:lnTo>
                <a:close/>
              </a:path>
              <a:path w="2551175" h="609600">
                <a:moveTo>
                  <a:pt x="9144" y="9144"/>
                </a:moveTo>
                <a:lnTo>
                  <a:pt x="4572" y="9144"/>
                </a:lnTo>
                <a:lnTo>
                  <a:pt x="9144" y="4572"/>
                </a:lnTo>
                <a:lnTo>
                  <a:pt x="9144" y="9144"/>
                </a:lnTo>
                <a:close/>
              </a:path>
              <a:path w="2551175" h="609600">
                <a:moveTo>
                  <a:pt x="2540508" y="9144"/>
                </a:moveTo>
                <a:lnTo>
                  <a:pt x="9144" y="9144"/>
                </a:lnTo>
                <a:lnTo>
                  <a:pt x="9144" y="4572"/>
                </a:lnTo>
                <a:lnTo>
                  <a:pt x="2540508" y="4572"/>
                </a:lnTo>
                <a:lnTo>
                  <a:pt x="2540508" y="9144"/>
                </a:lnTo>
                <a:close/>
              </a:path>
              <a:path w="2551175" h="609600">
                <a:moveTo>
                  <a:pt x="2540508" y="605028"/>
                </a:moveTo>
                <a:lnTo>
                  <a:pt x="2540508" y="4572"/>
                </a:lnTo>
                <a:lnTo>
                  <a:pt x="2546603" y="9144"/>
                </a:lnTo>
                <a:lnTo>
                  <a:pt x="2551175" y="9144"/>
                </a:lnTo>
                <a:lnTo>
                  <a:pt x="2551175" y="600456"/>
                </a:lnTo>
                <a:lnTo>
                  <a:pt x="2546603" y="600456"/>
                </a:lnTo>
                <a:lnTo>
                  <a:pt x="2540508" y="605028"/>
                </a:lnTo>
                <a:close/>
              </a:path>
              <a:path w="2551175" h="609600">
                <a:moveTo>
                  <a:pt x="2551175" y="9144"/>
                </a:moveTo>
                <a:lnTo>
                  <a:pt x="2546603" y="9144"/>
                </a:lnTo>
                <a:lnTo>
                  <a:pt x="2540508" y="4572"/>
                </a:lnTo>
                <a:lnTo>
                  <a:pt x="2551175" y="4572"/>
                </a:lnTo>
                <a:lnTo>
                  <a:pt x="2551175" y="9144"/>
                </a:lnTo>
                <a:close/>
              </a:path>
              <a:path w="2551175" h="609600">
                <a:moveTo>
                  <a:pt x="9144" y="605028"/>
                </a:moveTo>
                <a:lnTo>
                  <a:pt x="4572" y="600456"/>
                </a:lnTo>
                <a:lnTo>
                  <a:pt x="9144" y="600456"/>
                </a:lnTo>
                <a:lnTo>
                  <a:pt x="9144" y="605028"/>
                </a:lnTo>
                <a:close/>
              </a:path>
              <a:path w="2551175" h="609600">
                <a:moveTo>
                  <a:pt x="2540508" y="605028"/>
                </a:moveTo>
                <a:lnTo>
                  <a:pt x="9144" y="605028"/>
                </a:lnTo>
                <a:lnTo>
                  <a:pt x="9144" y="600456"/>
                </a:lnTo>
                <a:lnTo>
                  <a:pt x="2540508" y="600456"/>
                </a:lnTo>
                <a:lnTo>
                  <a:pt x="2540508" y="605028"/>
                </a:lnTo>
                <a:close/>
              </a:path>
              <a:path w="2551175" h="609600">
                <a:moveTo>
                  <a:pt x="2551175" y="605028"/>
                </a:moveTo>
                <a:lnTo>
                  <a:pt x="2540508" y="605028"/>
                </a:lnTo>
                <a:lnTo>
                  <a:pt x="2546603" y="600456"/>
                </a:lnTo>
                <a:lnTo>
                  <a:pt x="2551175" y="600456"/>
                </a:lnTo>
                <a:lnTo>
                  <a:pt x="2551175" y="605028"/>
                </a:lnTo>
                <a:close/>
              </a:path>
            </a:pathLst>
          </a:custGeom>
          <a:solidFill>
            <a:srgbClr val="548ED4"/>
          </a:solidFill>
        </p:spPr>
        <p:txBody>
          <a:bodyPr wrap="square" lIns="0" tIns="0" rIns="0" bIns="0" rtlCol="0">
            <a:noAutofit/>
          </a:bodyPr>
          <a:lstStyle/>
          <a:p>
            <a:endParaRPr/>
          </a:p>
        </p:txBody>
      </p:sp>
      <p:sp>
        <p:nvSpPr>
          <p:cNvPr id="12" name="object 12"/>
          <p:cNvSpPr/>
          <p:nvPr/>
        </p:nvSpPr>
        <p:spPr>
          <a:xfrm>
            <a:off x="5649883" y="1731981"/>
            <a:ext cx="2315094" cy="1393114"/>
          </a:xfrm>
          <a:custGeom>
            <a:avLst/>
            <a:gdLst/>
            <a:ahLst/>
            <a:cxnLst/>
            <a:rect l="l" t="t" r="r" b="b"/>
            <a:pathLst>
              <a:path w="2546603" h="1578863">
                <a:moveTo>
                  <a:pt x="2543556" y="1578863"/>
                </a:moveTo>
                <a:lnTo>
                  <a:pt x="1524" y="1578863"/>
                </a:lnTo>
                <a:lnTo>
                  <a:pt x="0" y="1575816"/>
                </a:lnTo>
                <a:lnTo>
                  <a:pt x="0" y="1524"/>
                </a:lnTo>
                <a:lnTo>
                  <a:pt x="1524" y="0"/>
                </a:lnTo>
                <a:lnTo>
                  <a:pt x="2543556" y="0"/>
                </a:lnTo>
                <a:lnTo>
                  <a:pt x="2546603" y="1524"/>
                </a:lnTo>
                <a:lnTo>
                  <a:pt x="2546603" y="4572"/>
                </a:lnTo>
                <a:lnTo>
                  <a:pt x="9144" y="4572"/>
                </a:lnTo>
                <a:lnTo>
                  <a:pt x="4572" y="9144"/>
                </a:lnTo>
                <a:lnTo>
                  <a:pt x="9144" y="9144"/>
                </a:lnTo>
                <a:lnTo>
                  <a:pt x="9144" y="1569720"/>
                </a:lnTo>
                <a:lnTo>
                  <a:pt x="4572" y="1569720"/>
                </a:lnTo>
                <a:lnTo>
                  <a:pt x="9144" y="1574292"/>
                </a:lnTo>
                <a:lnTo>
                  <a:pt x="2546603" y="1574292"/>
                </a:lnTo>
                <a:lnTo>
                  <a:pt x="2546603" y="1575816"/>
                </a:lnTo>
                <a:lnTo>
                  <a:pt x="2543556" y="1578863"/>
                </a:lnTo>
                <a:close/>
              </a:path>
              <a:path w="2546603" h="1578863">
                <a:moveTo>
                  <a:pt x="9144" y="9144"/>
                </a:moveTo>
                <a:lnTo>
                  <a:pt x="4572" y="9144"/>
                </a:lnTo>
                <a:lnTo>
                  <a:pt x="9144" y="4572"/>
                </a:lnTo>
                <a:lnTo>
                  <a:pt x="9144" y="9144"/>
                </a:lnTo>
                <a:close/>
              </a:path>
              <a:path w="2546603" h="1578863">
                <a:moveTo>
                  <a:pt x="2535935" y="9144"/>
                </a:moveTo>
                <a:lnTo>
                  <a:pt x="9144" y="9144"/>
                </a:lnTo>
                <a:lnTo>
                  <a:pt x="9144" y="4572"/>
                </a:lnTo>
                <a:lnTo>
                  <a:pt x="2535935" y="4572"/>
                </a:lnTo>
                <a:lnTo>
                  <a:pt x="2535935" y="9144"/>
                </a:lnTo>
                <a:close/>
              </a:path>
              <a:path w="2546603" h="1578863">
                <a:moveTo>
                  <a:pt x="2535935" y="1574292"/>
                </a:moveTo>
                <a:lnTo>
                  <a:pt x="2535935" y="4572"/>
                </a:lnTo>
                <a:lnTo>
                  <a:pt x="2542032" y="9144"/>
                </a:lnTo>
                <a:lnTo>
                  <a:pt x="2546603" y="9144"/>
                </a:lnTo>
                <a:lnTo>
                  <a:pt x="2546603" y="1569720"/>
                </a:lnTo>
                <a:lnTo>
                  <a:pt x="2542032" y="1569720"/>
                </a:lnTo>
                <a:lnTo>
                  <a:pt x="2535935" y="1574292"/>
                </a:lnTo>
                <a:close/>
              </a:path>
              <a:path w="2546603" h="1578863">
                <a:moveTo>
                  <a:pt x="2546603" y="9144"/>
                </a:moveTo>
                <a:lnTo>
                  <a:pt x="2542032" y="9144"/>
                </a:lnTo>
                <a:lnTo>
                  <a:pt x="2535935" y="4572"/>
                </a:lnTo>
                <a:lnTo>
                  <a:pt x="2546603" y="4572"/>
                </a:lnTo>
                <a:lnTo>
                  <a:pt x="2546603" y="9144"/>
                </a:lnTo>
                <a:close/>
              </a:path>
              <a:path w="2546603" h="1578863">
                <a:moveTo>
                  <a:pt x="9144" y="1574292"/>
                </a:moveTo>
                <a:lnTo>
                  <a:pt x="4572" y="1569720"/>
                </a:lnTo>
                <a:lnTo>
                  <a:pt x="9144" y="1569720"/>
                </a:lnTo>
                <a:lnTo>
                  <a:pt x="9144" y="1574292"/>
                </a:lnTo>
                <a:close/>
              </a:path>
              <a:path w="2546603" h="1578863">
                <a:moveTo>
                  <a:pt x="2535935" y="1574292"/>
                </a:moveTo>
                <a:lnTo>
                  <a:pt x="9144" y="1574292"/>
                </a:lnTo>
                <a:lnTo>
                  <a:pt x="9144" y="1569720"/>
                </a:lnTo>
                <a:lnTo>
                  <a:pt x="2535935" y="1569720"/>
                </a:lnTo>
                <a:lnTo>
                  <a:pt x="2535935" y="1574292"/>
                </a:lnTo>
                <a:close/>
              </a:path>
              <a:path w="2546603" h="1578863">
                <a:moveTo>
                  <a:pt x="2546603" y="1574292"/>
                </a:moveTo>
                <a:lnTo>
                  <a:pt x="2535935" y="1574292"/>
                </a:lnTo>
                <a:lnTo>
                  <a:pt x="2542032" y="1569720"/>
                </a:lnTo>
                <a:lnTo>
                  <a:pt x="2546603" y="1569720"/>
                </a:lnTo>
                <a:lnTo>
                  <a:pt x="2546603" y="1574292"/>
                </a:lnTo>
                <a:close/>
              </a:path>
            </a:pathLst>
          </a:custGeom>
          <a:solidFill>
            <a:srgbClr val="548ED4"/>
          </a:solidFill>
        </p:spPr>
        <p:txBody>
          <a:bodyPr wrap="square" lIns="0" tIns="0" rIns="0" bIns="0" rtlCol="0">
            <a:noAutofit/>
          </a:bodyPr>
          <a:lstStyle/>
          <a:p>
            <a:endParaRPr/>
          </a:p>
        </p:txBody>
      </p:sp>
      <p:sp>
        <p:nvSpPr>
          <p:cNvPr id="13" name="object 13"/>
          <p:cNvSpPr txBox="1"/>
          <p:nvPr/>
        </p:nvSpPr>
        <p:spPr>
          <a:xfrm>
            <a:off x="5727032" y="1373870"/>
            <a:ext cx="2094345" cy="1691527"/>
          </a:xfrm>
          <a:prstGeom prst="rect">
            <a:avLst/>
          </a:prstGeom>
        </p:spPr>
        <p:txBody>
          <a:bodyPr vert="horz" wrap="square" lIns="0" tIns="0" rIns="0" bIns="0" rtlCol="0">
            <a:noAutofit/>
          </a:bodyPr>
          <a:lstStyle/>
          <a:p>
            <a:pPr marL="11397" marR="11397" indent="7978">
              <a:lnSpc>
                <a:spcPct val="140600"/>
              </a:lnSpc>
            </a:pPr>
            <a:r>
              <a:rPr sz="1400" spc="-63" dirty="0" smtClean="0">
                <a:latin typeface="Times New Roman"/>
                <a:cs typeface="Times New Roman"/>
              </a:rPr>
              <a:t>M</a:t>
            </a:r>
            <a:r>
              <a:rPr sz="1400" spc="22" dirty="0" smtClean="0">
                <a:latin typeface="Times New Roman"/>
                <a:cs typeface="Times New Roman"/>
              </a:rPr>
              <a:t>o</a:t>
            </a:r>
            <a:r>
              <a:rPr sz="1400" spc="-9" dirty="0" smtClean="0">
                <a:latin typeface="Times New Roman"/>
                <a:cs typeface="Times New Roman"/>
              </a:rPr>
              <a:t>r</a:t>
            </a:r>
            <a:r>
              <a:rPr sz="1400" spc="27" dirty="0" smtClean="0">
                <a:latin typeface="Times New Roman"/>
                <a:cs typeface="Times New Roman"/>
              </a:rPr>
              <a:t>a</a:t>
            </a:r>
            <a:r>
              <a:rPr sz="1400" spc="63" dirty="0" smtClean="0">
                <a:latin typeface="Times New Roman"/>
                <a:cs typeface="Times New Roman"/>
              </a:rPr>
              <a:t>t</a:t>
            </a:r>
            <a:r>
              <a:rPr sz="1400" spc="36" dirty="0" smtClean="0">
                <a:latin typeface="Times New Roman"/>
                <a:cs typeface="Times New Roman"/>
              </a:rPr>
              <a:t>o</a:t>
            </a:r>
            <a:r>
              <a:rPr sz="1400" spc="4" dirty="0" smtClean="0">
                <a:latin typeface="Times New Roman"/>
                <a:cs typeface="Times New Roman"/>
              </a:rPr>
              <a:t>r</a:t>
            </a:r>
            <a:r>
              <a:rPr sz="1400" spc="-58" dirty="0" smtClean="0">
                <a:latin typeface="Times New Roman"/>
                <a:cs typeface="Times New Roman"/>
              </a:rPr>
              <a:t>i</a:t>
            </a:r>
            <a:r>
              <a:rPr sz="1400" spc="18" dirty="0" smtClean="0">
                <a:latin typeface="Times New Roman"/>
                <a:cs typeface="Times New Roman"/>
              </a:rPr>
              <a:t>um</a:t>
            </a:r>
            <a:r>
              <a:rPr sz="1400" spc="-27" dirty="0" smtClean="0">
                <a:latin typeface="Times New Roman"/>
                <a:cs typeface="Times New Roman"/>
              </a:rPr>
              <a:t> </a:t>
            </a:r>
            <a:r>
              <a:rPr sz="1400" spc="-54" dirty="0" smtClean="0">
                <a:latin typeface="Times New Roman"/>
                <a:cs typeface="Times New Roman"/>
              </a:rPr>
              <a:t>(</a:t>
            </a:r>
            <a:r>
              <a:rPr sz="1400" spc="4" dirty="0" smtClean="0">
                <a:latin typeface="Times New Roman"/>
                <a:cs typeface="Times New Roman"/>
              </a:rPr>
              <a:t>1</a:t>
            </a:r>
            <a:r>
              <a:rPr sz="1400" spc="-9" dirty="0" smtClean="0">
                <a:latin typeface="Times New Roman"/>
                <a:cs typeface="Times New Roman"/>
              </a:rPr>
              <a:t>80</a:t>
            </a:r>
            <a:r>
              <a:rPr sz="1400" spc="-40" dirty="0" smtClean="0">
                <a:latin typeface="Times New Roman"/>
                <a:cs typeface="Times New Roman"/>
              </a:rPr>
              <a:t>-</a:t>
            </a:r>
            <a:r>
              <a:rPr sz="1400" spc="4" dirty="0" smtClean="0">
                <a:latin typeface="Times New Roman"/>
                <a:cs typeface="Times New Roman"/>
              </a:rPr>
              <a:t>2</a:t>
            </a:r>
            <a:r>
              <a:rPr sz="1400" spc="-9" dirty="0" smtClean="0">
                <a:latin typeface="Times New Roman"/>
                <a:cs typeface="Times New Roman"/>
              </a:rPr>
              <a:t>7</a:t>
            </a:r>
            <a:r>
              <a:rPr sz="1400" dirty="0" smtClean="0">
                <a:latin typeface="Times New Roman"/>
                <a:cs typeface="Times New Roman"/>
              </a:rPr>
              <a:t>0</a:t>
            </a:r>
            <a:r>
              <a:rPr sz="1400" spc="18" dirty="0" smtClean="0">
                <a:latin typeface="Times New Roman"/>
                <a:cs typeface="Times New Roman"/>
              </a:rPr>
              <a:t> d</a:t>
            </a:r>
            <a:r>
              <a:rPr sz="1400" spc="27" dirty="0" smtClean="0">
                <a:latin typeface="Times New Roman"/>
                <a:cs typeface="Times New Roman"/>
              </a:rPr>
              <a:t>a</a:t>
            </a:r>
            <a:r>
              <a:rPr sz="1400" spc="-90" dirty="0" smtClean="0">
                <a:latin typeface="Times New Roman"/>
                <a:cs typeface="Times New Roman"/>
              </a:rPr>
              <a:t>y</a:t>
            </a:r>
            <a:r>
              <a:rPr sz="1400" spc="-4" dirty="0" smtClean="0">
                <a:latin typeface="Times New Roman"/>
                <a:cs typeface="Times New Roman"/>
              </a:rPr>
              <a:t>s</a:t>
            </a:r>
            <a:r>
              <a:rPr sz="1400" spc="-49" dirty="0" smtClean="0">
                <a:latin typeface="Times New Roman"/>
                <a:cs typeface="Times New Roman"/>
              </a:rPr>
              <a:t>)</a:t>
            </a:r>
            <a:r>
              <a:rPr sz="1400" spc="-36" dirty="0" smtClean="0">
                <a:latin typeface="Times New Roman"/>
                <a:cs typeface="Times New Roman"/>
              </a:rPr>
              <a:t> </a:t>
            </a:r>
            <a:r>
              <a:rPr sz="1400" spc="-202" dirty="0" smtClean="0">
                <a:latin typeface="Times New Roman"/>
                <a:cs typeface="Times New Roman"/>
              </a:rPr>
              <a:t>R</a:t>
            </a:r>
            <a:r>
              <a:rPr sz="1400" spc="54" dirty="0" smtClean="0">
                <a:latin typeface="Times New Roman"/>
                <a:cs typeface="Times New Roman"/>
              </a:rPr>
              <a:t>e</a:t>
            </a:r>
            <a:r>
              <a:rPr sz="1400" spc="-4" dirty="0" smtClean="0">
                <a:latin typeface="Times New Roman"/>
                <a:cs typeface="Times New Roman"/>
              </a:rPr>
              <a:t>s</a:t>
            </a:r>
            <a:r>
              <a:rPr sz="1400" spc="63" dirty="0" smtClean="0">
                <a:latin typeface="Times New Roman"/>
                <a:cs typeface="Times New Roman"/>
              </a:rPr>
              <a:t>t</a:t>
            </a:r>
            <a:r>
              <a:rPr sz="1400" spc="18" dirty="0" smtClean="0">
                <a:latin typeface="Times New Roman"/>
                <a:cs typeface="Times New Roman"/>
              </a:rPr>
              <a:t>r</a:t>
            </a:r>
            <a:r>
              <a:rPr sz="1400" spc="-72" dirty="0" smtClean="0">
                <a:latin typeface="Times New Roman"/>
                <a:cs typeface="Times New Roman"/>
              </a:rPr>
              <a:t>i</a:t>
            </a:r>
            <a:r>
              <a:rPr sz="1400" spc="-45" dirty="0" smtClean="0">
                <a:latin typeface="Times New Roman"/>
                <a:cs typeface="Times New Roman"/>
              </a:rPr>
              <a:t>c</a:t>
            </a:r>
            <a:r>
              <a:rPr sz="1400" spc="76" dirty="0" smtClean="0">
                <a:latin typeface="Times New Roman"/>
                <a:cs typeface="Times New Roman"/>
              </a:rPr>
              <a:t>t</a:t>
            </a:r>
            <a:r>
              <a:rPr sz="1400" dirty="0" smtClean="0">
                <a:latin typeface="Times New Roman"/>
                <a:cs typeface="Times New Roman"/>
              </a:rPr>
              <a:t>s</a:t>
            </a:r>
            <a:endParaRPr sz="1400">
              <a:latin typeface="Times New Roman"/>
              <a:cs typeface="Times New Roman"/>
            </a:endParaRPr>
          </a:p>
          <a:p>
            <a:pPr marL="268399" indent="-257002">
              <a:buFont typeface="Times New Roman"/>
              <a:buChar char="•"/>
              <a:tabLst>
                <a:tab pos="267829" algn="l"/>
              </a:tabLst>
            </a:pPr>
            <a:r>
              <a:rPr sz="1400" spc="-112" dirty="0" smtClean="0">
                <a:latin typeface="Times New Roman"/>
                <a:cs typeface="Times New Roman"/>
              </a:rPr>
              <a:t>I</a:t>
            </a:r>
            <a:r>
              <a:rPr sz="1400" spc="18" dirty="0" smtClean="0">
                <a:latin typeface="Times New Roman"/>
                <a:cs typeface="Times New Roman"/>
              </a:rPr>
              <a:t>n</a:t>
            </a:r>
            <a:r>
              <a:rPr sz="1400" spc="-4" dirty="0" smtClean="0">
                <a:latin typeface="Times New Roman"/>
                <a:cs typeface="Times New Roman"/>
              </a:rPr>
              <a:t>s</a:t>
            </a:r>
            <a:r>
              <a:rPr sz="1400" spc="63" dirty="0" smtClean="0">
                <a:latin typeface="Times New Roman"/>
                <a:cs typeface="Times New Roman"/>
              </a:rPr>
              <a:t>t</a:t>
            </a:r>
            <a:r>
              <a:rPr sz="1400" spc="-58" dirty="0" smtClean="0">
                <a:latin typeface="Times New Roman"/>
                <a:cs typeface="Times New Roman"/>
              </a:rPr>
              <a:t>i</a:t>
            </a:r>
            <a:r>
              <a:rPr sz="1400" spc="76" dirty="0" smtClean="0">
                <a:latin typeface="Times New Roman"/>
                <a:cs typeface="Times New Roman"/>
              </a:rPr>
              <a:t>t</a:t>
            </a:r>
            <a:r>
              <a:rPr sz="1400" spc="18" dirty="0" smtClean="0">
                <a:latin typeface="Times New Roman"/>
                <a:cs typeface="Times New Roman"/>
              </a:rPr>
              <a:t>u</a:t>
            </a:r>
            <a:r>
              <a:rPr sz="1400" spc="76" dirty="0" smtClean="0">
                <a:latin typeface="Times New Roman"/>
                <a:cs typeface="Times New Roman"/>
              </a:rPr>
              <a:t>t</a:t>
            </a:r>
            <a:r>
              <a:rPr sz="1400" spc="-72" dirty="0" smtClean="0">
                <a:latin typeface="Times New Roman"/>
                <a:cs typeface="Times New Roman"/>
              </a:rPr>
              <a:t>i</a:t>
            </a:r>
            <a:r>
              <a:rPr sz="1400" spc="22" dirty="0" smtClean="0">
                <a:latin typeface="Times New Roman"/>
                <a:cs typeface="Times New Roman"/>
              </a:rPr>
              <a:t>o</a:t>
            </a:r>
            <a:r>
              <a:rPr sz="1400" spc="27" dirty="0" smtClean="0">
                <a:latin typeface="Times New Roman"/>
                <a:cs typeface="Times New Roman"/>
              </a:rPr>
              <a:t>n</a:t>
            </a:r>
            <a:r>
              <a:rPr sz="1400" spc="-54" dirty="0" smtClean="0">
                <a:latin typeface="Times New Roman"/>
                <a:cs typeface="Times New Roman"/>
              </a:rPr>
              <a:t> </a:t>
            </a:r>
            <a:r>
              <a:rPr sz="1400" spc="36" dirty="0" smtClean="0">
                <a:latin typeface="Times New Roman"/>
                <a:cs typeface="Times New Roman"/>
              </a:rPr>
              <a:t>o</a:t>
            </a:r>
            <a:r>
              <a:rPr sz="1400" spc="-45" dirty="0" smtClean="0">
                <a:latin typeface="Times New Roman"/>
                <a:cs typeface="Times New Roman"/>
              </a:rPr>
              <a:t>f</a:t>
            </a:r>
            <a:r>
              <a:rPr sz="1400" spc="-22" dirty="0" smtClean="0">
                <a:latin typeface="Times New Roman"/>
                <a:cs typeface="Times New Roman"/>
              </a:rPr>
              <a:t> </a:t>
            </a:r>
            <a:r>
              <a:rPr sz="1400" spc="-4" dirty="0" smtClean="0">
                <a:latin typeface="Times New Roman"/>
                <a:cs typeface="Times New Roman"/>
              </a:rPr>
              <a:t>s</a:t>
            </a:r>
            <a:r>
              <a:rPr sz="1400" spc="18" dirty="0" smtClean="0">
                <a:latin typeface="Times New Roman"/>
                <a:cs typeface="Times New Roman"/>
              </a:rPr>
              <a:t>u</a:t>
            </a:r>
            <a:r>
              <a:rPr sz="1400" spc="-58" dirty="0" smtClean="0">
                <a:latin typeface="Times New Roman"/>
                <a:cs typeface="Times New Roman"/>
              </a:rPr>
              <a:t>i</a:t>
            </a:r>
            <a:r>
              <a:rPr sz="1400" spc="76" dirty="0" smtClean="0">
                <a:latin typeface="Times New Roman"/>
                <a:cs typeface="Times New Roman"/>
              </a:rPr>
              <a:t>t</a:t>
            </a:r>
            <a:r>
              <a:rPr sz="1400" dirty="0" smtClean="0">
                <a:latin typeface="Times New Roman"/>
                <a:cs typeface="Times New Roman"/>
              </a:rPr>
              <a:t>s</a:t>
            </a:r>
            <a:endParaRPr sz="1400">
              <a:latin typeface="Times New Roman"/>
              <a:cs typeface="Times New Roman"/>
            </a:endParaRPr>
          </a:p>
          <a:p>
            <a:pPr marL="268399" indent="-257002">
              <a:buFont typeface="Times New Roman"/>
              <a:buChar char="•"/>
              <a:tabLst>
                <a:tab pos="267829" algn="l"/>
              </a:tabLst>
            </a:pPr>
            <a:r>
              <a:rPr sz="1400" spc="-220" dirty="0" smtClean="0">
                <a:latin typeface="Times New Roman"/>
                <a:cs typeface="Times New Roman"/>
              </a:rPr>
              <a:t>A</a:t>
            </a:r>
            <a:r>
              <a:rPr sz="1400" spc="-4" dirty="0" smtClean="0">
                <a:latin typeface="Times New Roman"/>
                <a:cs typeface="Times New Roman"/>
              </a:rPr>
              <a:t>ss</a:t>
            </a:r>
            <a:r>
              <a:rPr sz="1400" spc="54" dirty="0" smtClean="0">
                <a:latin typeface="Times New Roman"/>
                <a:cs typeface="Times New Roman"/>
              </a:rPr>
              <a:t>e</a:t>
            </a:r>
            <a:r>
              <a:rPr sz="1400" spc="76" dirty="0" smtClean="0">
                <a:latin typeface="Times New Roman"/>
                <a:cs typeface="Times New Roman"/>
              </a:rPr>
              <a:t>t</a:t>
            </a:r>
            <a:r>
              <a:rPr sz="1400" dirty="0" smtClean="0">
                <a:latin typeface="Times New Roman"/>
                <a:cs typeface="Times New Roman"/>
              </a:rPr>
              <a:t>s</a:t>
            </a:r>
            <a:r>
              <a:rPr sz="1400" spc="-31" dirty="0" smtClean="0">
                <a:latin typeface="Times New Roman"/>
                <a:cs typeface="Times New Roman"/>
              </a:rPr>
              <a:t> </a:t>
            </a:r>
            <a:r>
              <a:rPr sz="1400" spc="76" dirty="0" smtClean="0">
                <a:latin typeface="Times New Roman"/>
                <a:cs typeface="Times New Roman"/>
              </a:rPr>
              <a:t>t</a:t>
            </a:r>
            <a:r>
              <a:rPr sz="1400" spc="-22" dirty="0" smtClean="0">
                <a:latin typeface="Times New Roman"/>
                <a:cs typeface="Times New Roman"/>
              </a:rPr>
              <a:t>r</a:t>
            </a:r>
            <a:r>
              <a:rPr sz="1400" spc="54" dirty="0" smtClean="0">
                <a:latin typeface="Times New Roman"/>
                <a:cs typeface="Times New Roman"/>
              </a:rPr>
              <a:t>a</a:t>
            </a:r>
            <a:r>
              <a:rPr sz="1400" spc="18" dirty="0" smtClean="0">
                <a:latin typeface="Times New Roman"/>
                <a:cs typeface="Times New Roman"/>
              </a:rPr>
              <a:t>n</a:t>
            </a:r>
            <a:r>
              <a:rPr sz="1400" spc="-18" dirty="0" smtClean="0">
                <a:latin typeface="Times New Roman"/>
                <a:cs typeface="Times New Roman"/>
              </a:rPr>
              <a:t>s</a:t>
            </a:r>
            <a:r>
              <a:rPr sz="1400" spc="-67" dirty="0" smtClean="0">
                <a:latin typeface="Times New Roman"/>
                <a:cs typeface="Times New Roman"/>
              </a:rPr>
              <a:t>f</a:t>
            </a:r>
            <a:r>
              <a:rPr sz="1400" spc="67" dirty="0" smtClean="0">
                <a:latin typeface="Times New Roman"/>
                <a:cs typeface="Times New Roman"/>
              </a:rPr>
              <a:t>e</a:t>
            </a:r>
            <a:r>
              <a:rPr sz="1400" spc="18" dirty="0" smtClean="0">
                <a:latin typeface="Times New Roman"/>
                <a:cs typeface="Times New Roman"/>
              </a:rPr>
              <a:t>r</a:t>
            </a:r>
            <a:endParaRPr sz="1400">
              <a:latin typeface="Times New Roman"/>
              <a:cs typeface="Times New Roman"/>
            </a:endParaRPr>
          </a:p>
          <a:p>
            <a:pPr marL="268399" marR="359575" indent="-257002">
              <a:buFont typeface="Times New Roman"/>
              <a:buChar char="•"/>
              <a:tabLst>
                <a:tab pos="267829" algn="l"/>
              </a:tabLst>
            </a:pPr>
            <a:r>
              <a:rPr sz="1400" spc="-220" dirty="0" smtClean="0">
                <a:latin typeface="Times New Roman"/>
                <a:cs typeface="Times New Roman"/>
              </a:rPr>
              <a:t>A</a:t>
            </a:r>
            <a:r>
              <a:rPr sz="1400" spc="4" dirty="0" smtClean="0">
                <a:latin typeface="Times New Roman"/>
                <a:cs typeface="Times New Roman"/>
              </a:rPr>
              <a:t>n</a:t>
            </a:r>
            <a:r>
              <a:rPr sz="1400" spc="-72" dirty="0" smtClean="0">
                <a:latin typeface="Times New Roman"/>
                <a:cs typeface="Times New Roman"/>
              </a:rPr>
              <a:t>y</a:t>
            </a:r>
            <a:r>
              <a:rPr sz="1400" spc="-36" dirty="0" smtClean="0">
                <a:latin typeface="Times New Roman"/>
                <a:cs typeface="Times New Roman"/>
              </a:rPr>
              <a:t> </a:t>
            </a:r>
            <a:r>
              <a:rPr sz="1400" spc="-81" dirty="0" smtClean="0">
                <a:latin typeface="Times New Roman"/>
                <a:cs typeface="Times New Roman"/>
              </a:rPr>
              <a:t>f</a:t>
            </a:r>
            <a:r>
              <a:rPr sz="1400" spc="36" dirty="0" smtClean="0">
                <a:latin typeface="Times New Roman"/>
                <a:cs typeface="Times New Roman"/>
              </a:rPr>
              <a:t>o</a:t>
            </a:r>
            <a:r>
              <a:rPr sz="1400" spc="-9" dirty="0" smtClean="0">
                <a:latin typeface="Times New Roman"/>
                <a:cs typeface="Times New Roman"/>
              </a:rPr>
              <a:t>r</a:t>
            </a:r>
            <a:r>
              <a:rPr sz="1400" spc="67" dirty="0" smtClean="0">
                <a:latin typeface="Times New Roman"/>
                <a:cs typeface="Times New Roman"/>
              </a:rPr>
              <a:t>e</a:t>
            </a:r>
            <a:r>
              <a:rPr sz="1400" spc="-45" dirty="0" smtClean="0">
                <a:latin typeface="Times New Roman"/>
                <a:cs typeface="Times New Roman"/>
              </a:rPr>
              <a:t>c</a:t>
            </a:r>
            <a:r>
              <a:rPr sz="1400" spc="-72" dirty="0" smtClean="0">
                <a:latin typeface="Times New Roman"/>
                <a:cs typeface="Times New Roman"/>
              </a:rPr>
              <a:t>l</a:t>
            </a:r>
            <a:r>
              <a:rPr sz="1400" spc="36" dirty="0" smtClean="0">
                <a:latin typeface="Times New Roman"/>
                <a:cs typeface="Times New Roman"/>
              </a:rPr>
              <a:t>o</a:t>
            </a:r>
            <a:r>
              <a:rPr sz="1400" spc="-4" dirty="0" smtClean="0">
                <a:latin typeface="Times New Roman"/>
                <a:cs typeface="Times New Roman"/>
              </a:rPr>
              <a:t>s</a:t>
            </a:r>
            <a:r>
              <a:rPr sz="1400" spc="18" dirty="0" smtClean="0">
                <a:latin typeface="Times New Roman"/>
                <a:cs typeface="Times New Roman"/>
              </a:rPr>
              <a:t>u</a:t>
            </a:r>
            <a:r>
              <a:rPr sz="1400" spc="-9" dirty="0" smtClean="0">
                <a:latin typeface="Times New Roman"/>
                <a:cs typeface="Times New Roman"/>
              </a:rPr>
              <a:t>r</a:t>
            </a:r>
            <a:r>
              <a:rPr sz="1400" spc="67" dirty="0" smtClean="0">
                <a:latin typeface="Times New Roman"/>
                <a:cs typeface="Times New Roman"/>
              </a:rPr>
              <a:t>e</a:t>
            </a:r>
            <a:r>
              <a:rPr sz="1400" spc="13" dirty="0" smtClean="0">
                <a:latin typeface="Times New Roman"/>
                <a:cs typeface="Times New Roman"/>
              </a:rPr>
              <a:t> </a:t>
            </a:r>
            <a:r>
              <a:rPr sz="1400" spc="36" dirty="0" smtClean="0">
                <a:latin typeface="Times New Roman"/>
                <a:cs typeface="Times New Roman"/>
              </a:rPr>
              <a:t>o</a:t>
            </a:r>
            <a:r>
              <a:rPr sz="1400" spc="18" dirty="0" smtClean="0">
                <a:latin typeface="Times New Roman"/>
                <a:cs typeface="Times New Roman"/>
              </a:rPr>
              <a:t>r</a:t>
            </a:r>
            <a:r>
              <a:rPr sz="1400" spc="13" dirty="0" smtClean="0">
                <a:latin typeface="Times New Roman"/>
                <a:cs typeface="Times New Roman"/>
              </a:rPr>
              <a:t> </a:t>
            </a:r>
            <a:r>
              <a:rPr sz="1400" spc="67" dirty="0" smtClean="0">
                <a:latin typeface="Times New Roman"/>
                <a:cs typeface="Times New Roman"/>
              </a:rPr>
              <a:t>e</a:t>
            </a:r>
            <a:r>
              <a:rPr sz="1400" spc="18" dirty="0" smtClean="0">
                <a:latin typeface="Times New Roman"/>
                <a:cs typeface="Times New Roman"/>
              </a:rPr>
              <a:t>n</a:t>
            </a:r>
            <a:r>
              <a:rPr sz="1400" spc="-81" dirty="0" smtClean="0">
                <a:latin typeface="Times New Roman"/>
                <a:cs typeface="Times New Roman"/>
              </a:rPr>
              <a:t>f</a:t>
            </a:r>
            <a:r>
              <a:rPr sz="1400" spc="36" dirty="0" smtClean="0">
                <a:latin typeface="Times New Roman"/>
                <a:cs typeface="Times New Roman"/>
              </a:rPr>
              <a:t>o</a:t>
            </a:r>
            <a:r>
              <a:rPr sz="1400" spc="-9" dirty="0" smtClean="0">
                <a:latin typeface="Times New Roman"/>
                <a:cs typeface="Times New Roman"/>
              </a:rPr>
              <a:t>r</a:t>
            </a:r>
            <a:r>
              <a:rPr sz="1400" spc="-45" dirty="0" smtClean="0">
                <a:latin typeface="Times New Roman"/>
                <a:cs typeface="Times New Roman"/>
              </a:rPr>
              <a:t>c</a:t>
            </a:r>
            <a:r>
              <a:rPr sz="1400" spc="67" dirty="0" smtClean="0">
                <a:latin typeface="Times New Roman"/>
                <a:cs typeface="Times New Roman"/>
              </a:rPr>
              <a:t>e</a:t>
            </a:r>
            <a:r>
              <a:rPr sz="1400" spc="4" dirty="0" smtClean="0">
                <a:latin typeface="Times New Roman"/>
                <a:cs typeface="Times New Roman"/>
              </a:rPr>
              <a:t>m</a:t>
            </a:r>
            <a:r>
              <a:rPr sz="1400" spc="67" dirty="0" smtClean="0">
                <a:latin typeface="Times New Roman"/>
                <a:cs typeface="Times New Roman"/>
              </a:rPr>
              <a:t>e</a:t>
            </a:r>
            <a:r>
              <a:rPr sz="1400" spc="18" dirty="0" smtClean="0">
                <a:latin typeface="Times New Roman"/>
                <a:cs typeface="Times New Roman"/>
              </a:rPr>
              <a:t>n</a:t>
            </a:r>
            <a:r>
              <a:rPr sz="1400" spc="72" dirty="0" smtClean="0">
                <a:latin typeface="Times New Roman"/>
                <a:cs typeface="Times New Roman"/>
              </a:rPr>
              <a:t>t</a:t>
            </a:r>
            <a:r>
              <a:rPr sz="1400" spc="4" dirty="0" smtClean="0">
                <a:latin typeface="Times New Roman"/>
                <a:cs typeface="Times New Roman"/>
              </a:rPr>
              <a:t> </a:t>
            </a:r>
            <a:r>
              <a:rPr sz="1400" spc="31" dirty="0" smtClean="0">
                <a:latin typeface="Times New Roman"/>
                <a:cs typeface="Times New Roman"/>
              </a:rPr>
              <a:t>u</a:t>
            </a:r>
            <a:r>
              <a:rPr sz="1400" spc="18" dirty="0" smtClean="0">
                <a:latin typeface="Times New Roman"/>
                <a:cs typeface="Times New Roman"/>
              </a:rPr>
              <a:t>n</a:t>
            </a:r>
            <a:r>
              <a:rPr sz="1400" spc="31" dirty="0" smtClean="0">
                <a:latin typeface="Times New Roman"/>
                <a:cs typeface="Times New Roman"/>
              </a:rPr>
              <a:t>d</a:t>
            </a:r>
            <a:r>
              <a:rPr sz="1400" spc="67" dirty="0" smtClean="0">
                <a:latin typeface="Times New Roman"/>
                <a:cs typeface="Times New Roman"/>
              </a:rPr>
              <a:t>e</a:t>
            </a:r>
            <a:r>
              <a:rPr sz="1400" spc="18" dirty="0" smtClean="0">
                <a:latin typeface="Times New Roman"/>
                <a:cs typeface="Times New Roman"/>
              </a:rPr>
              <a:t>r</a:t>
            </a:r>
            <a:r>
              <a:rPr sz="1400" spc="13" dirty="0" smtClean="0">
                <a:latin typeface="Times New Roman"/>
                <a:cs typeface="Times New Roman"/>
              </a:rPr>
              <a:t> </a:t>
            </a:r>
            <a:r>
              <a:rPr sz="1400" spc="-157" dirty="0" smtClean="0">
                <a:latin typeface="Times New Roman"/>
                <a:cs typeface="Times New Roman"/>
              </a:rPr>
              <a:t>S</a:t>
            </a:r>
            <a:r>
              <a:rPr sz="1400" spc="-220" dirty="0" smtClean="0">
                <a:latin typeface="Times New Roman"/>
                <a:cs typeface="Times New Roman"/>
              </a:rPr>
              <a:t>A</a:t>
            </a:r>
            <a:r>
              <a:rPr sz="1400" spc="-188" dirty="0" smtClean="0">
                <a:latin typeface="Times New Roman"/>
                <a:cs typeface="Times New Roman"/>
              </a:rPr>
              <a:t>R</a:t>
            </a:r>
            <a:r>
              <a:rPr sz="1400" spc="-215" dirty="0" smtClean="0">
                <a:latin typeface="Times New Roman"/>
                <a:cs typeface="Times New Roman"/>
              </a:rPr>
              <a:t>F</a:t>
            </a:r>
            <a:r>
              <a:rPr sz="1400" spc="-220" dirty="0" smtClean="0">
                <a:latin typeface="Times New Roman"/>
                <a:cs typeface="Times New Roman"/>
              </a:rPr>
              <a:t>A</a:t>
            </a:r>
            <a:r>
              <a:rPr sz="1400" spc="-202" dirty="0" smtClean="0">
                <a:latin typeface="Times New Roman"/>
                <a:cs typeface="Times New Roman"/>
              </a:rPr>
              <a:t>E</a:t>
            </a:r>
            <a:r>
              <a:rPr sz="1400" spc="-144" dirty="0" smtClean="0">
                <a:latin typeface="Times New Roman"/>
                <a:cs typeface="Times New Roman"/>
              </a:rPr>
              <a:t>S</a:t>
            </a:r>
            <a:r>
              <a:rPr sz="1400" spc="-121" dirty="0" smtClean="0">
                <a:latin typeface="Times New Roman"/>
                <a:cs typeface="Times New Roman"/>
              </a:rPr>
              <a:t>I</a:t>
            </a:r>
            <a:endParaRPr sz="1400">
              <a:latin typeface="Times New Roman"/>
              <a:cs typeface="Times New Roman"/>
            </a:endParaRPr>
          </a:p>
        </p:txBody>
      </p:sp>
      <p:sp>
        <p:nvSpPr>
          <p:cNvPr id="14" name="object 14"/>
          <p:cNvSpPr txBox="1"/>
          <p:nvPr/>
        </p:nvSpPr>
        <p:spPr>
          <a:xfrm>
            <a:off x="277986" y="1763809"/>
            <a:ext cx="1956955" cy="440951"/>
          </a:xfrm>
          <a:prstGeom prst="rect">
            <a:avLst/>
          </a:prstGeom>
        </p:spPr>
        <p:txBody>
          <a:bodyPr vert="horz" wrap="square" lIns="0" tIns="0" rIns="0" bIns="0" rtlCol="0">
            <a:noAutofit/>
          </a:bodyPr>
          <a:lstStyle/>
          <a:p>
            <a:pPr marL="11397" marR="11397"/>
            <a:r>
              <a:rPr sz="1400" spc="-220" dirty="0" smtClean="0">
                <a:latin typeface="Times New Roman"/>
                <a:cs typeface="Times New Roman"/>
              </a:rPr>
              <a:t>A</a:t>
            </a:r>
            <a:r>
              <a:rPr sz="1400" spc="31" dirty="0" smtClean="0">
                <a:latin typeface="Times New Roman"/>
                <a:cs typeface="Times New Roman"/>
              </a:rPr>
              <a:t>p</a:t>
            </a:r>
            <a:r>
              <a:rPr sz="1400" spc="18" dirty="0" smtClean="0">
                <a:latin typeface="Times New Roman"/>
                <a:cs typeface="Times New Roman"/>
              </a:rPr>
              <a:t>p</a:t>
            </a:r>
            <a:r>
              <a:rPr sz="1400" spc="-72" dirty="0" smtClean="0">
                <a:latin typeface="Times New Roman"/>
                <a:cs typeface="Times New Roman"/>
              </a:rPr>
              <a:t>l</a:t>
            </a:r>
            <a:r>
              <a:rPr sz="1400" spc="-58" dirty="0" smtClean="0">
                <a:latin typeface="Times New Roman"/>
                <a:cs typeface="Times New Roman"/>
              </a:rPr>
              <a:t>ic</a:t>
            </a:r>
            <a:r>
              <a:rPr sz="1400" spc="27" dirty="0" smtClean="0">
                <a:latin typeface="Times New Roman"/>
                <a:cs typeface="Times New Roman"/>
              </a:rPr>
              <a:t>a</a:t>
            </a:r>
            <a:r>
              <a:rPr sz="1400" spc="76" dirty="0" smtClean="0">
                <a:latin typeface="Times New Roman"/>
                <a:cs typeface="Times New Roman"/>
              </a:rPr>
              <a:t>t</a:t>
            </a:r>
            <a:r>
              <a:rPr sz="1400" spc="-72" dirty="0" smtClean="0">
                <a:latin typeface="Times New Roman"/>
                <a:cs typeface="Times New Roman"/>
              </a:rPr>
              <a:t>i</a:t>
            </a:r>
            <a:r>
              <a:rPr sz="1400" spc="36" dirty="0" smtClean="0">
                <a:latin typeface="Times New Roman"/>
                <a:cs typeface="Times New Roman"/>
              </a:rPr>
              <a:t>o</a:t>
            </a:r>
            <a:r>
              <a:rPr sz="1400" spc="27" dirty="0" smtClean="0">
                <a:latin typeface="Times New Roman"/>
                <a:cs typeface="Times New Roman"/>
              </a:rPr>
              <a:t>n</a:t>
            </a:r>
            <a:r>
              <a:rPr sz="1400" spc="-67" dirty="0" smtClean="0">
                <a:latin typeface="Times New Roman"/>
                <a:cs typeface="Times New Roman"/>
              </a:rPr>
              <a:t> </a:t>
            </a:r>
            <a:r>
              <a:rPr sz="1400" spc="-45" dirty="0" smtClean="0">
                <a:latin typeface="Times New Roman"/>
                <a:cs typeface="Times New Roman"/>
              </a:rPr>
              <a:t>c</a:t>
            </a:r>
            <a:r>
              <a:rPr sz="1400" spc="40" dirty="0" smtClean="0">
                <a:latin typeface="Times New Roman"/>
                <a:cs typeface="Times New Roman"/>
              </a:rPr>
              <a:t>a</a:t>
            </a:r>
            <a:r>
              <a:rPr sz="1400" spc="27" dirty="0" smtClean="0">
                <a:latin typeface="Times New Roman"/>
                <a:cs typeface="Times New Roman"/>
              </a:rPr>
              <a:t>n</a:t>
            </a:r>
            <a:r>
              <a:rPr sz="1400" spc="-40" dirty="0" smtClean="0">
                <a:latin typeface="Times New Roman"/>
                <a:cs typeface="Times New Roman"/>
              </a:rPr>
              <a:t> </a:t>
            </a:r>
            <a:r>
              <a:rPr sz="1400" spc="18" dirty="0" smtClean="0">
                <a:latin typeface="Times New Roman"/>
                <a:cs typeface="Times New Roman"/>
              </a:rPr>
              <a:t>b</a:t>
            </a:r>
            <a:r>
              <a:rPr sz="1400" spc="67" dirty="0" smtClean="0">
                <a:latin typeface="Times New Roman"/>
                <a:cs typeface="Times New Roman"/>
              </a:rPr>
              <a:t>e</a:t>
            </a:r>
            <a:r>
              <a:rPr sz="1400" spc="-27" dirty="0" smtClean="0">
                <a:latin typeface="Times New Roman"/>
                <a:cs typeface="Times New Roman"/>
              </a:rPr>
              <a:t> </a:t>
            </a:r>
            <a:r>
              <a:rPr sz="1400" spc="18" dirty="0" smtClean="0">
                <a:latin typeface="Times New Roman"/>
                <a:cs typeface="Times New Roman"/>
              </a:rPr>
              <a:t>m</a:t>
            </a:r>
            <a:r>
              <a:rPr sz="1400" spc="22" dirty="0" smtClean="0">
                <a:latin typeface="Times New Roman"/>
                <a:cs typeface="Times New Roman"/>
              </a:rPr>
              <a:t>o</a:t>
            </a:r>
            <a:r>
              <a:rPr sz="1400" spc="-99" dirty="0" smtClean="0">
                <a:latin typeface="Times New Roman"/>
                <a:cs typeface="Times New Roman"/>
              </a:rPr>
              <a:t>v</a:t>
            </a:r>
            <a:r>
              <a:rPr sz="1400" spc="67" dirty="0" smtClean="0">
                <a:latin typeface="Times New Roman"/>
                <a:cs typeface="Times New Roman"/>
              </a:rPr>
              <a:t>e</a:t>
            </a:r>
            <a:r>
              <a:rPr sz="1400" spc="27" dirty="0" smtClean="0">
                <a:latin typeface="Times New Roman"/>
                <a:cs typeface="Times New Roman"/>
              </a:rPr>
              <a:t>d</a:t>
            </a:r>
            <a:r>
              <a:rPr sz="1400" spc="13" dirty="0" smtClean="0">
                <a:latin typeface="Times New Roman"/>
                <a:cs typeface="Times New Roman"/>
              </a:rPr>
              <a:t> </a:t>
            </a:r>
            <a:r>
              <a:rPr sz="1400" spc="18" dirty="0" smtClean="0">
                <a:latin typeface="Times New Roman"/>
                <a:cs typeface="Times New Roman"/>
              </a:rPr>
              <a:t>b</a:t>
            </a:r>
            <a:r>
              <a:rPr sz="1400" spc="-72" dirty="0" smtClean="0">
                <a:latin typeface="Times New Roman"/>
                <a:cs typeface="Times New Roman"/>
              </a:rPr>
              <a:t>y</a:t>
            </a:r>
            <a:r>
              <a:rPr sz="1400" spc="-36" dirty="0" smtClean="0">
                <a:latin typeface="Times New Roman"/>
                <a:cs typeface="Times New Roman"/>
              </a:rPr>
              <a:t> </a:t>
            </a:r>
            <a:r>
              <a:rPr sz="1400" spc="-157" dirty="0" smtClean="0">
                <a:latin typeface="Times New Roman"/>
                <a:cs typeface="Times New Roman"/>
              </a:rPr>
              <a:t>F</a:t>
            </a:r>
            <a:r>
              <a:rPr sz="1400" spc="-206" dirty="0" smtClean="0">
                <a:latin typeface="Times New Roman"/>
                <a:cs typeface="Times New Roman"/>
              </a:rPr>
              <a:t>C</a:t>
            </a:r>
            <a:r>
              <a:rPr sz="1400" spc="-4" dirty="0" smtClean="0">
                <a:latin typeface="Times New Roman"/>
                <a:cs typeface="Times New Roman"/>
              </a:rPr>
              <a:t>,</a:t>
            </a:r>
            <a:r>
              <a:rPr sz="1400" spc="-31" dirty="0" smtClean="0">
                <a:latin typeface="Times New Roman"/>
                <a:cs typeface="Times New Roman"/>
              </a:rPr>
              <a:t> </a:t>
            </a:r>
            <a:r>
              <a:rPr sz="1400" spc="-99" dirty="0" smtClean="0">
                <a:latin typeface="Times New Roman"/>
                <a:cs typeface="Times New Roman"/>
              </a:rPr>
              <a:t>O</a:t>
            </a:r>
            <a:r>
              <a:rPr sz="1400" spc="-202" dirty="0" smtClean="0">
                <a:latin typeface="Times New Roman"/>
                <a:cs typeface="Times New Roman"/>
              </a:rPr>
              <a:t>C</a:t>
            </a:r>
            <a:r>
              <a:rPr sz="1400" spc="-36" dirty="0" smtClean="0">
                <a:latin typeface="Times New Roman"/>
                <a:cs typeface="Times New Roman"/>
              </a:rPr>
              <a:t> </a:t>
            </a:r>
            <a:r>
              <a:rPr sz="1400" spc="36" dirty="0" smtClean="0">
                <a:latin typeface="Times New Roman"/>
                <a:cs typeface="Times New Roman"/>
              </a:rPr>
              <a:t>o</a:t>
            </a:r>
            <a:r>
              <a:rPr sz="1400" spc="18" dirty="0" smtClean="0">
                <a:latin typeface="Times New Roman"/>
                <a:cs typeface="Times New Roman"/>
              </a:rPr>
              <a:t>r</a:t>
            </a:r>
            <a:r>
              <a:rPr sz="1400" spc="-13" dirty="0" smtClean="0">
                <a:latin typeface="Times New Roman"/>
                <a:cs typeface="Times New Roman"/>
              </a:rPr>
              <a:t> </a:t>
            </a:r>
            <a:r>
              <a:rPr sz="1400" spc="-206" dirty="0" smtClean="0">
                <a:latin typeface="Times New Roman"/>
                <a:cs typeface="Times New Roman"/>
              </a:rPr>
              <a:t>C</a:t>
            </a:r>
            <a:r>
              <a:rPr sz="1400" spc="-166" dirty="0" smtClean="0">
                <a:latin typeface="Times New Roman"/>
                <a:cs typeface="Times New Roman"/>
              </a:rPr>
              <a:t>D</a:t>
            </a:r>
            <a:endParaRPr sz="1400">
              <a:latin typeface="Times New Roman"/>
              <a:cs typeface="Times New Roman"/>
            </a:endParaRPr>
          </a:p>
        </p:txBody>
      </p:sp>
      <p:sp>
        <p:nvSpPr>
          <p:cNvPr id="15" name="object 15"/>
          <p:cNvSpPr txBox="1"/>
          <p:nvPr/>
        </p:nvSpPr>
        <p:spPr>
          <a:xfrm>
            <a:off x="3000384" y="1465239"/>
            <a:ext cx="1450686" cy="225798"/>
          </a:xfrm>
          <a:prstGeom prst="rect">
            <a:avLst/>
          </a:prstGeom>
        </p:spPr>
        <p:txBody>
          <a:bodyPr vert="horz" wrap="square" lIns="0" tIns="0" rIns="0" bIns="0" rtlCol="0">
            <a:noAutofit/>
          </a:bodyPr>
          <a:lstStyle/>
          <a:p>
            <a:pPr marL="11397"/>
            <a:r>
              <a:rPr sz="1400" spc="-220" dirty="0" smtClean="0">
                <a:latin typeface="Times New Roman"/>
                <a:cs typeface="Times New Roman"/>
              </a:rPr>
              <a:t>A</a:t>
            </a:r>
            <a:r>
              <a:rPr sz="1400" spc="31" dirty="0" smtClean="0">
                <a:latin typeface="Times New Roman"/>
                <a:cs typeface="Times New Roman"/>
              </a:rPr>
              <a:t>p</a:t>
            </a:r>
            <a:r>
              <a:rPr sz="1400" spc="18" dirty="0" smtClean="0">
                <a:latin typeface="Times New Roman"/>
                <a:cs typeface="Times New Roman"/>
              </a:rPr>
              <a:t>p</a:t>
            </a:r>
            <a:r>
              <a:rPr sz="1400" spc="36" dirty="0" smtClean="0">
                <a:latin typeface="Times New Roman"/>
                <a:cs typeface="Times New Roman"/>
              </a:rPr>
              <a:t>o</a:t>
            </a:r>
            <a:r>
              <a:rPr sz="1400" spc="-72" dirty="0" smtClean="0">
                <a:latin typeface="Times New Roman"/>
                <a:cs typeface="Times New Roman"/>
              </a:rPr>
              <a:t>i</a:t>
            </a:r>
            <a:r>
              <a:rPr sz="1400" spc="18" dirty="0" smtClean="0">
                <a:latin typeface="Times New Roman"/>
                <a:cs typeface="Times New Roman"/>
              </a:rPr>
              <a:t>n</a:t>
            </a:r>
            <a:r>
              <a:rPr sz="1400" spc="76" dirty="0" smtClean="0">
                <a:latin typeface="Times New Roman"/>
                <a:cs typeface="Times New Roman"/>
              </a:rPr>
              <a:t>t</a:t>
            </a:r>
            <a:r>
              <a:rPr sz="1400" spc="18" dirty="0" smtClean="0">
                <a:latin typeface="Times New Roman"/>
                <a:cs typeface="Times New Roman"/>
              </a:rPr>
              <a:t>m</a:t>
            </a:r>
            <a:r>
              <a:rPr sz="1400" spc="54" dirty="0" smtClean="0">
                <a:latin typeface="Times New Roman"/>
                <a:cs typeface="Times New Roman"/>
              </a:rPr>
              <a:t>e</a:t>
            </a:r>
            <a:r>
              <a:rPr sz="1400" spc="18" dirty="0" smtClean="0">
                <a:latin typeface="Times New Roman"/>
                <a:cs typeface="Times New Roman"/>
              </a:rPr>
              <a:t>n</a:t>
            </a:r>
            <a:r>
              <a:rPr sz="1400" spc="72" dirty="0" smtClean="0">
                <a:latin typeface="Times New Roman"/>
                <a:cs typeface="Times New Roman"/>
              </a:rPr>
              <a:t>t</a:t>
            </a:r>
            <a:r>
              <a:rPr sz="1400" spc="-36" dirty="0" smtClean="0">
                <a:latin typeface="Times New Roman"/>
                <a:cs typeface="Times New Roman"/>
              </a:rPr>
              <a:t> </a:t>
            </a:r>
            <a:r>
              <a:rPr sz="1400" spc="22" dirty="0" smtClean="0">
                <a:latin typeface="Times New Roman"/>
                <a:cs typeface="Times New Roman"/>
              </a:rPr>
              <a:t>o</a:t>
            </a:r>
            <a:r>
              <a:rPr sz="1400" spc="-45" dirty="0" smtClean="0">
                <a:latin typeface="Times New Roman"/>
                <a:cs typeface="Times New Roman"/>
              </a:rPr>
              <a:t>f</a:t>
            </a:r>
            <a:r>
              <a:rPr sz="1400" spc="-22" dirty="0" smtClean="0">
                <a:latin typeface="Times New Roman"/>
                <a:cs typeface="Times New Roman"/>
              </a:rPr>
              <a:t> </a:t>
            </a:r>
            <a:r>
              <a:rPr sz="1400" spc="-175" dirty="0" smtClean="0">
                <a:latin typeface="Times New Roman"/>
                <a:cs typeface="Times New Roman"/>
              </a:rPr>
              <a:t>R</a:t>
            </a:r>
            <a:r>
              <a:rPr sz="1400" spc="-67" dirty="0" smtClean="0">
                <a:latin typeface="Times New Roman"/>
                <a:cs typeface="Times New Roman"/>
              </a:rPr>
              <a:t>P</a:t>
            </a:r>
            <a:endParaRPr sz="1400">
              <a:latin typeface="Times New Roman"/>
              <a:cs typeface="Times New Roman"/>
            </a:endParaRPr>
          </a:p>
        </p:txBody>
      </p:sp>
      <p:sp>
        <p:nvSpPr>
          <p:cNvPr id="16" name="object 16"/>
          <p:cNvSpPr txBox="1"/>
          <p:nvPr/>
        </p:nvSpPr>
        <p:spPr>
          <a:xfrm>
            <a:off x="2990757" y="1755688"/>
            <a:ext cx="2042968" cy="440951"/>
          </a:xfrm>
          <a:prstGeom prst="rect">
            <a:avLst/>
          </a:prstGeom>
        </p:spPr>
        <p:txBody>
          <a:bodyPr vert="horz" wrap="square" lIns="0" tIns="0" rIns="0" bIns="0" rtlCol="0">
            <a:noAutofit/>
          </a:bodyPr>
          <a:lstStyle/>
          <a:p>
            <a:pPr marL="11397" marR="11397"/>
            <a:r>
              <a:rPr sz="1400" spc="-188" dirty="0" smtClean="0">
                <a:latin typeface="Times New Roman"/>
                <a:cs typeface="Times New Roman"/>
              </a:rPr>
              <a:t>B</a:t>
            </a:r>
            <a:r>
              <a:rPr sz="1400" spc="36" dirty="0" smtClean="0">
                <a:latin typeface="Times New Roman"/>
                <a:cs typeface="Times New Roman"/>
              </a:rPr>
              <a:t>o</a:t>
            </a:r>
            <a:r>
              <a:rPr sz="1400" spc="-166" dirty="0" smtClean="0">
                <a:latin typeface="Times New Roman"/>
                <a:cs typeface="Times New Roman"/>
              </a:rPr>
              <a:t>D</a:t>
            </a:r>
            <a:r>
              <a:rPr sz="1400" spc="-22" dirty="0" smtClean="0">
                <a:latin typeface="Times New Roman"/>
                <a:cs typeface="Times New Roman"/>
              </a:rPr>
              <a:t> </a:t>
            </a:r>
            <a:r>
              <a:rPr sz="1400" spc="9" dirty="0" smtClean="0">
                <a:latin typeface="Times New Roman"/>
                <a:cs typeface="Times New Roman"/>
              </a:rPr>
              <a:t>s</a:t>
            </a:r>
            <a:r>
              <a:rPr sz="1400" spc="18" dirty="0" smtClean="0">
                <a:latin typeface="Times New Roman"/>
                <a:cs typeface="Times New Roman"/>
              </a:rPr>
              <a:t>u</a:t>
            </a:r>
            <a:r>
              <a:rPr sz="1400" spc="-4" dirty="0" smtClean="0">
                <a:latin typeface="Times New Roman"/>
                <a:cs typeface="Times New Roman"/>
              </a:rPr>
              <a:t>s</a:t>
            </a:r>
            <a:r>
              <a:rPr sz="1400" spc="31" dirty="0" smtClean="0">
                <a:latin typeface="Times New Roman"/>
                <a:cs typeface="Times New Roman"/>
              </a:rPr>
              <a:t>p</a:t>
            </a:r>
            <a:r>
              <a:rPr sz="1400" spc="67" dirty="0" smtClean="0">
                <a:latin typeface="Times New Roman"/>
                <a:cs typeface="Times New Roman"/>
              </a:rPr>
              <a:t>e</a:t>
            </a:r>
            <a:r>
              <a:rPr sz="1400" spc="18" dirty="0" smtClean="0">
                <a:latin typeface="Times New Roman"/>
                <a:cs typeface="Times New Roman"/>
              </a:rPr>
              <a:t>n</a:t>
            </a:r>
            <a:r>
              <a:rPr sz="1400" spc="31" dirty="0" smtClean="0">
                <a:latin typeface="Times New Roman"/>
                <a:cs typeface="Times New Roman"/>
              </a:rPr>
              <a:t>d</a:t>
            </a:r>
            <a:r>
              <a:rPr sz="1400" spc="54" dirty="0" smtClean="0">
                <a:latin typeface="Times New Roman"/>
                <a:cs typeface="Times New Roman"/>
              </a:rPr>
              <a:t>e</a:t>
            </a:r>
            <a:r>
              <a:rPr sz="1400" spc="31" dirty="0" smtClean="0">
                <a:latin typeface="Times New Roman"/>
                <a:cs typeface="Times New Roman"/>
              </a:rPr>
              <a:t>d</a:t>
            </a:r>
            <a:r>
              <a:rPr sz="1400" spc="-22" dirty="0" smtClean="0">
                <a:latin typeface="Times New Roman"/>
                <a:cs typeface="Times New Roman"/>
              </a:rPr>
              <a:t>;</a:t>
            </a:r>
            <a:r>
              <a:rPr sz="1400" spc="-27" dirty="0" smtClean="0">
                <a:latin typeface="Times New Roman"/>
                <a:cs typeface="Times New Roman"/>
              </a:rPr>
              <a:t> </a:t>
            </a:r>
            <a:r>
              <a:rPr sz="1400" spc="40" dirty="0" smtClean="0">
                <a:latin typeface="Times New Roman"/>
                <a:cs typeface="Times New Roman"/>
              </a:rPr>
              <a:t>a</a:t>
            </a:r>
            <a:r>
              <a:rPr sz="1400" spc="-72" dirty="0" smtClean="0">
                <a:latin typeface="Times New Roman"/>
                <a:cs typeface="Times New Roman"/>
              </a:rPr>
              <a:t>ll</a:t>
            </a:r>
            <a:r>
              <a:rPr sz="1400" spc="-45" dirty="0" smtClean="0">
                <a:latin typeface="Times New Roman"/>
                <a:cs typeface="Times New Roman"/>
              </a:rPr>
              <a:t> </a:t>
            </a:r>
            <a:r>
              <a:rPr sz="1400" spc="31" dirty="0" smtClean="0">
                <a:latin typeface="Times New Roman"/>
                <a:cs typeface="Times New Roman"/>
              </a:rPr>
              <a:t>p</a:t>
            </a:r>
            <a:r>
              <a:rPr sz="1400" spc="22" dirty="0" smtClean="0">
                <a:latin typeface="Times New Roman"/>
                <a:cs typeface="Times New Roman"/>
              </a:rPr>
              <a:t>o</a:t>
            </a:r>
            <a:r>
              <a:rPr sz="1400" spc="-45" dirty="0" smtClean="0">
                <a:latin typeface="Times New Roman"/>
                <a:cs typeface="Times New Roman"/>
              </a:rPr>
              <a:t>w</a:t>
            </a:r>
            <a:r>
              <a:rPr sz="1400" spc="67" dirty="0" smtClean="0">
                <a:latin typeface="Times New Roman"/>
                <a:cs typeface="Times New Roman"/>
              </a:rPr>
              <a:t>e</a:t>
            </a:r>
            <a:r>
              <a:rPr sz="1400" spc="-9" dirty="0" smtClean="0">
                <a:latin typeface="Times New Roman"/>
                <a:cs typeface="Times New Roman"/>
              </a:rPr>
              <a:t>r</a:t>
            </a:r>
            <a:r>
              <a:rPr sz="1400" dirty="0" smtClean="0">
                <a:latin typeface="Times New Roman"/>
                <a:cs typeface="Times New Roman"/>
              </a:rPr>
              <a:t>s </a:t>
            </a:r>
            <a:r>
              <a:rPr sz="1400" spc="-99" dirty="0" smtClean="0">
                <a:latin typeface="Times New Roman"/>
                <a:cs typeface="Times New Roman"/>
              </a:rPr>
              <a:t>v</a:t>
            </a:r>
            <a:r>
              <a:rPr sz="1400" spc="67" dirty="0" smtClean="0">
                <a:latin typeface="Times New Roman"/>
                <a:cs typeface="Times New Roman"/>
              </a:rPr>
              <a:t>e</a:t>
            </a:r>
            <a:r>
              <a:rPr sz="1400" spc="-18" dirty="0" smtClean="0">
                <a:latin typeface="Times New Roman"/>
                <a:cs typeface="Times New Roman"/>
              </a:rPr>
              <a:t>s</a:t>
            </a:r>
            <a:r>
              <a:rPr sz="1400" spc="72" dirty="0" smtClean="0">
                <a:latin typeface="Times New Roman"/>
                <a:cs typeface="Times New Roman"/>
              </a:rPr>
              <a:t>t</a:t>
            </a:r>
            <a:r>
              <a:rPr sz="1400" spc="-22" dirty="0" smtClean="0">
                <a:latin typeface="Times New Roman"/>
                <a:cs typeface="Times New Roman"/>
              </a:rPr>
              <a:t> </a:t>
            </a:r>
            <a:r>
              <a:rPr sz="1400" spc="-31" dirty="0" smtClean="0">
                <a:latin typeface="Times New Roman"/>
                <a:cs typeface="Times New Roman"/>
              </a:rPr>
              <a:t>w</a:t>
            </a:r>
            <a:r>
              <a:rPr sz="1400" spc="-72" dirty="0" smtClean="0">
                <a:latin typeface="Times New Roman"/>
                <a:cs typeface="Times New Roman"/>
              </a:rPr>
              <a:t>i</a:t>
            </a:r>
            <a:r>
              <a:rPr sz="1400" spc="76" dirty="0" smtClean="0">
                <a:latin typeface="Times New Roman"/>
                <a:cs typeface="Times New Roman"/>
              </a:rPr>
              <a:t>t</a:t>
            </a:r>
            <a:r>
              <a:rPr sz="1400" spc="27" dirty="0" smtClean="0">
                <a:latin typeface="Times New Roman"/>
                <a:cs typeface="Times New Roman"/>
              </a:rPr>
              <a:t>h</a:t>
            </a:r>
            <a:r>
              <a:rPr sz="1400" spc="-40" dirty="0" smtClean="0">
                <a:latin typeface="Times New Roman"/>
                <a:cs typeface="Times New Roman"/>
              </a:rPr>
              <a:t> </a:t>
            </a:r>
            <a:r>
              <a:rPr sz="1400" spc="-112" dirty="0" smtClean="0">
                <a:latin typeface="Times New Roman"/>
                <a:cs typeface="Times New Roman"/>
              </a:rPr>
              <a:t>I</a:t>
            </a:r>
            <a:r>
              <a:rPr sz="1400" spc="-188" dirty="0" smtClean="0">
                <a:latin typeface="Times New Roman"/>
                <a:cs typeface="Times New Roman"/>
              </a:rPr>
              <a:t>R</a:t>
            </a:r>
            <a:r>
              <a:rPr sz="1400" spc="-67" dirty="0" smtClean="0">
                <a:latin typeface="Times New Roman"/>
                <a:cs typeface="Times New Roman"/>
              </a:rPr>
              <a:t>P</a:t>
            </a:r>
            <a:r>
              <a:rPr sz="1400" spc="-27" dirty="0" smtClean="0">
                <a:latin typeface="Times New Roman"/>
                <a:cs typeface="Times New Roman"/>
              </a:rPr>
              <a:t> </a:t>
            </a:r>
            <a:r>
              <a:rPr sz="1400" spc="148" dirty="0" smtClean="0">
                <a:latin typeface="Times New Roman"/>
                <a:cs typeface="Times New Roman"/>
              </a:rPr>
              <a:t>/</a:t>
            </a:r>
            <a:r>
              <a:rPr sz="1400" spc="-40" dirty="0" smtClean="0">
                <a:latin typeface="Times New Roman"/>
                <a:cs typeface="Times New Roman"/>
              </a:rPr>
              <a:t> </a:t>
            </a:r>
            <a:r>
              <a:rPr sz="1400" spc="-188" dirty="0" smtClean="0">
                <a:latin typeface="Times New Roman"/>
                <a:cs typeface="Times New Roman"/>
              </a:rPr>
              <a:t>R</a:t>
            </a:r>
            <a:r>
              <a:rPr sz="1400" spc="-67" dirty="0" smtClean="0">
                <a:latin typeface="Times New Roman"/>
                <a:cs typeface="Times New Roman"/>
              </a:rPr>
              <a:t>P</a:t>
            </a:r>
            <a:endParaRPr sz="1400">
              <a:latin typeface="Times New Roman"/>
              <a:cs typeface="Times New Roman"/>
            </a:endParaRPr>
          </a:p>
        </p:txBody>
      </p:sp>
      <p:sp>
        <p:nvSpPr>
          <p:cNvPr id="17" name="object 17"/>
          <p:cNvSpPr/>
          <p:nvPr/>
        </p:nvSpPr>
        <p:spPr>
          <a:xfrm>
            <a:off x="5676208" y="3726179"/>
            <a:ext cx="2297083" cy="299869"/>
          </a:xfrm>
          <a:custGeom>
            <a:avLst/>
            <a:gdLst/>
            <a:ahLst/>
            <a:cxnLst/>
            <a:rect l="l" t="t" r="r" b="b"/>
            <a:pathLst>
              <a:path w="2526791" h="339852">
                <a:moveTo>
                  <a:pt x="0" y="0"/>
                </a:moveTo>
                <a:lnTo>
                  <a:pt x="2526791" y="0"/>
                </a:lnTo>
                <a:lnTo>
                  <a:pt x="2526791" y="339852"/>
                </a:lnTo>
                <a:lnTo>
                  <a:pt x="0" y="339852"/>
                </a:lnTo>
                <a:lnTo>
                  <a:pt x="0" y="0"/>
                </a:lnTo>
                <a:close/>
              </a:path>
            </a:pathLst>
          </a:custGeom>
          <a:solidFill>
            <a:srgbClr val="8CC86E"/>
          </a:solidFill>
        </p:spPr>
        <p:txBody>
          <a:bodyPr wrap="square" lIns="0" tIns="0" rIns="0" bIns="0" rtlCol="0">
            <a:noAutofit/>
          </a:bodyPr>
          <a:lstStyle/>
          <a:p>
            <a:endParaRPr/>
          </a:p>
        </p:txBody>
      </p:sp>
      <p:sp>
        <p:nvSpPr>
          <p:cNvPr id="18" name="object 18"/>
          <p:cNvSpPr/>
          <p:nvPr/>
        </p:nvSpPr>
        <p:spPr>
          <a:xfrm>
            <a:off x="5672051" y="3722146"/>
            <a:ext cx="2305395" cy="307938"/>
          </a:xfrm>
          <a:custGeom>
            <a:avLst/>
            <a:gdLst/>
            <a:ahLst/>
            <a:cxnLst/>
            <a:rect l="l" t="t" r="r" b="b"/>
            <a:pathLst>
              <a:path w="2535935" h="348996">
                <a:moveTo>
                  <a:pt x="2534411" y="348996"/>
                </a:moveTo>
                <a:lnTo>
                  <a:pt x="1524" y="348996"/>
                </a:lnTo>
                <a:lnTo>
                  <a:pt x="0" y="345948"/>
                </a:lnTo>
                <a:lnTo>
                  <a:pt x="0" y="3048"/>
                </a:lnTo>
                <a:lnTo>
                  <a:pt x="1524" y="0"/>
                </a:lnTo>
                <a:lnTo>
                  <a:pt x="2534411" y="0"/>
                </a:lnTo>
                <a:lnTo>
                  <a:pt x="2535935" y="3048"/>
                </a:lnTo>
                <a:lnTo>
                  <a:pt x="2535935" y="4572"/>
                </a:lnTo>
                <a:lnTo>
                  <a:pt x="9144" y="4572"/>
                </a:lnTo>
                <a:lnTo>
                  <a:pt x="4572" y="10668"/>
                </a:lnTo>
                <a:lnTo>
                  <a:pt x="9144" y="10668"/>
                </a:lnTo>
                <a:lnTo>
                  <a:pt x="9144" y="338328"/>
                </a:lnTo>
                <a:lnTo>
                  <a:pt x="4572" y="338328"/>
                </a:lnTo>
                <a:lnTo>
                  <a:pt x="9144" y="344424"/>
                </a:lnTo>
                <a:lnTo>
                  <a:pt x="2535935" y="344424"/>
                </a:lnTo>
                <a:lnTo>
                  <a:pt x="2535935" y="345948"/>
                </a:lnTo>
                <a:lnTo>
                  <a:pt x="2534411" y="348996"/>
                </a:lnTo>
                <a:close/>
              </a:path>
              <a:path w="2535935" h="348996">
                <a:moveTo>
                  <a:pt x="9144" y="10668"/>
                </a:moveTo>
                <a:lnTo>
                  <a:pt x="4572" y="10668"/>
                </a:lnTo>
                <a:lnTo>
                  <a:pt x="9144" y="4572"/>
                </a:lnTo>
                <a:lnTo>
                  <a:pt x="9144" y="10668"/>
                </a:lnTo>
                <a:close/>
              </a:path>
              <a:path w="2535935" h="348996">
                <a:moveTo>
                  <a:pt x="2526791" y="10668"/>
                </a:moveTo>
                <a:lnTo>
                  <a:pt x="9144" y="10668"/>
                </a:lnTo>
                <a:lnTo>
                  <a:pt x="9144" y="4572"/>
                </a:lnTo>
                <a:lnTo>
                  <a:pt x="2526791" y="4572"/>
                </a:lnTo>
                <a:lnTo>
                  <a:pt x="2526791" y="10668"/>
                </a:lnTo>
                <a:close/>
              </a:path>
              <a:path w="2535935" h="348996">
                <a:moveTo>
                  <a:pt x="2526791" y="344424"/>
                </a:moveTo>
                <a:lnTo>
                  <a:pt x="2526791" y="4572"/>
                </a:lnTo>
                <a:lnTo>
                  <a:pt x="2531364" y="10668"/>
                </a:lnTo>
                <a:lnTo>
                  <a:pt x="2535935" y="10668"/>
                </a:lnTo>
                <a:lnTo>
                  <a:pt x="2535935" y="338328"/>
                </a:lnTo>
                <a:lnTo>
                  <a:pt x="2531364" y="338328"/>
                </a:lnTo>
                <a:lnTo>
                  <a:pt x="2526791" y="344424"/>
                </a:lnTo>
                <a:close/>
              </a:path>
              <a:path w="2535935" h="348996">
                <a:moveTo>
                  <a:pt x="2535935" y="10668"/>
                </a:moveTo>
                <a:lnTo>
                  <a:pt x="2531364" y="10668"/>
                </a:lnTo>
                <a:lnTo>
                  <a:pt x="2526791" y="4572"/>
                </a:lnTo>
                <a:lnTo>
                  <a:pt x="2535935" y="4572"/>
                </a:lnTo>
                <a:lnTo>
                  <a:pt x="2535935" y="10668"/>
                </a:lnTo>
                <a:close/>
              </a:path>
              <a:path w="2535935" h="348996">
                <a:moveTo>
                  <a:pt x="9144" y="344424"/>
                </a:moveTo>
                <a:lnTo>
                  <a:pt x="4572" y="338328"/>
                </a:lnTo>
                <a:lnTo>
                  <a:pt x="9144" y="338328"/>
                </a:lnTo>
                <a:lnTo>
                  <a:pt x="9144" y="344424"/>
                </a:lnTo>
                <a:close/>
              </a:path>
              <a:path w="2535935" h="348996">
                <a:moveTo>
                  <a:pt x="2526791" y="344424"/>
                </a:moveTo>
                <a:lnTo>
                  <a:pt x="9144" y="344424"/>
                </a:lnTo>
                <a:lnTo>
                  <a:pt x="9144" y="338328"/>
                </a:lnTo>
                <a:lnTo>
                  <a:pt x="2526791" y="338328"/>
                </a:lnTo>
                <a:lnTo>
                  <a:pt x="2526791" y="344424"/>
                </a:lnTo>
                <a:close/>
              </a:path>
              <a:path w="2535935" h="348996">
                <a:moveTo>
                  <a:pt x="2535935" y="344424"/>
                </a:moveTo>
                <a:lnTo>
                  <a:pt x="2526791" y="344424"/>
                </a:lnTo>
                <a:lnTo>
                  <a:pt x="2531364" y="338328"/>
                </a:lnTo>
                <a:lnTo>
                  <a:pt x="2535935" y="338328"/>
                </a:lnTo>
                <a:lnTo>
                  <a:pt x="2535935" y="344424"/>
                </a:lnTo>
                <a:close/>
              </a:path>
            </a:pathLst>
          </a:custGeom>
          <a:solidFill>
            <a:srgbClr val="548ED4"/>
          </a:solidFill>
        </p:spPr>
        <p:txBody>
          <a:bodyPr wrap="square" lIns="0" tIns="0" rIns="0" bIns="0" rtlCol="0">
            <a:noAutofit/>
          </a:bodyPr>
          <a:lstStyle/>
          <a:p>
            <a:endParaRPr/>
          </a:p>
        </p:txBody>
      </p:sp>
      <p:sp>
        <p:nvSpPr>
          <p:cNvPr id="19" name="object 19"/>
          <p:cNvSpPr/>
          <p:nvPr/>
        </p:nvSpPr>
        <p:spPr>
          <a:xfrm>
            <a:off x="5663737" y="4012602"/>
            <a:ext cx="2301240" cy="1613647"/>
          </a:xfrm>
          <a:custGeom>
            <a:avLst/>
            <a:gdLst/>
            <a:ahLst/>
            <a:cxnLst/>
            <a:rect l="l" t="t" r="r" b="b"/>
            <a:pathLst>
              <a:path w="2531364" h="1828800">
                <a:moveTo>
                  <a:pt x="2528316" y="1828800"/>
                </a:moveTo>
                <a:lnTo>
                  <a:pt x="1524" y="1828800"/>
                </a:lnTo>
                <a:lnTo>
                  <a:pt x="0" y="1825751"/>
                </a:lnTo>
                <a:lnTo>
                  <a:pt x="0" y="3047"/>
                </a:lnTo>
                <a:lnTo>
                  <a:pt x="1524" y="0"/>
                </a:lnTo>
                <a:lnTo>
                  <a:pt x="2528316" y="0"/>
                </a:lnTo>
                <a:lnTo>
                  <a:pt x="2531364" y="3047"/>
                </a:lnTo>
                <a:lnTo>
                  <a:pt x="2531364" y="6095"/>
                </a:lnTo>
                <a:lnTo>
                  <a:pt x="9144" y="6095"/>
                </a:lnTo>
                <a:lnTo>
                  <a:pt x="4572" y="10667"/>
                </a:lnTo>
                <a:lnTo>
                  <a:pt x="9144" y="10667"/>
                </a:lnTo>
                <a:lnTo>
                  <a:pt x="9144" y="1819655"/>
                </a:lnTo>
                <a:lnTo>
                  <a:pt x="4572" y="1819655"/>
                </a:lnTo>
                <a:lnTo>
                  <a:pt x="9144" y="1824228"/>
                </a:lnTo>
                <a:lnTo>
                  <a:pt x="2531364" y="1824228"/>
                </a:lnTo>
                <a:lnTo>
                  <a:pt x="2531364" y="1825751"/>
                </a:lnTo>
                <a:lnTo>
                  <a:pt x="2528316" y="1828800"/>
                </a:lnTo>
                <a:close/>
              </a:path>
              <a:path w="2531364" h="1828800">
                <a:moveTo>
                  <a:pt x="9144" y="10667"/>
                </a:moveTo>
                <a:lnTo>
                  <a:pt x="4572" y="10667"/>
                </a:lnTo>
                <a:lnTo>
                  <a:pt x="9144" y="6095"/>
                </a:lnTo>
                <a:lnTo>
                  <a:pt x="9144" y="10667"/>
                </a:lnTo>
                <a:close/>
              </a:path>
              <a:path w="2531364" h="1828800">
                <a:moveTo>
                  <a:pt x="2520696" y="10667"/>
                </a:moveTo>
                <a:lnTo>
                  <a:pt x="9144" y="10667"/>
                </a:lnTo>
                <a:lnTo>
                  <a:pt x="9144" y="6095"/>
                </a:lnTo>
                <a:lnTo>
                  <a:pt x="2520696" y="6095"/>
                </a:lnTo>
                <a:lnTo>
                  <a:pt x="2520696" y="10667"/>
                </a:lnTo>
                <a:close/>
              </a:path>
              <a:path w="2531364" h="1828800">
                <a:moveTo>
                  <a:pt x="2520696" y="1824228"/>
                </a:moveTo>
                <a:lnTo>
                  <a:pt x="2520696" y="6095"/>
                </a:lnTo>
                <a:lnTo>
                  <a:pt x="2526791" y="10667"/>
                </a:lnTo>
                <a:lnTo>
                  <a:pt x="2531364" y="10667"/>
                </a:lnTo>
                <a:lnTo>
                  <a:pt x="2531364" y="1819655"/>
                </a:lnTo>
                <a:lnTo>
                  <a:pt x="2526791" y="1819655"/>
                </a:lnTo>
                <a:lnTo>
                  <a:pt x="2520696" y="1824228"/>
                </a:lnTo>
                <a:close/>
              </a:path>
              <a:path w="2531364" h="1828800">
                <a:moveTo>
                  <a:pt x="2531364" y="10667"/>
                </a:moveTo>
                <a:lnTo>
                  <a:pt x="2526791" y="10667"/>
                </a:lnTo>
                <a:lnTo>
                  <a:pt x="2520696" y="6095"/>
                </a:lnTo>
                <a:lnTo>
                  <a:pt x="2531364" y="6095"/>
                </a:lnTo>
                <a:lnTo>
                  <a:pt x="2531364" y="10667"/>
                </a:lnTo>
                <a:close/>
              </a:path>
              <a:path w="2531364" h="1828800">
                <a:moveTo>
                  <a:pt x="9144" y="1824228"/>
                </a:moveTo>
                <a:lnTo>
                  <a:pt x="4572" y="1819655"/>
                </a:lnTo>
                <a:lnTo>
                  <a:pt x="9144" y="1819655"/>
                </a:lnTo>
                <a:lnTo>
                  <a:pt x="9144" y="1824228"/>
                </a:lnTo>
                <a:close/>
              </a:path>
              <a:path w="2531364" h="1828800">
                <a:moveTo>
                  <a:pt x="2520696" y="1824228"/>
                </a:moveTo>
                <a:lnTo>
                  <a:pt x="9144" y="1824228"/>
                </a:lnTo>
                <a:lnTo>
                  <a:pt x="9144" y="1819655"/>
                </a:lnTo>
                <a:lnTo>
                  <a:pt x="2520696" y="1819655"/>
                </a:lnTo>
                <a:lnTo>
                  <a:pt x="2520696" y="1824228"/>
                </a:lnTo>
                <a:close/>
              </a:path>
              <a:path w="2531364" h="1828800">
                <a:moveTo>
                  <a:pt x="2531364" y="1824228"/>
                </a:moveTo>
                <a:lnTo>
                  <a:pt x="2520696" y="1824228"/>
                </a:lnTo>
                <a:lnTo>
                  <a:pt x="2526791" y="1819655"/>
                </a:lnTo>
                <a:lnTo>
                  <a:pt x="2531364" y="1819655"/>
                </a:lnTo>
                <a:lnTo>
                  <a:pt x="2531364" y="1824228"/>
                </a:lnTo>
                <a:close/>
              </a:path>
            </a:pathLst>
          </a:custGeom>
          <a:solidFill>
            <a:srgbClr val="548ED4"/>
          </a:solidFill>
        </p:spPr>
        <p:txBody>
          <a:bodyPr wrap="square" lIns="0" tIns="0" rIns="0" bIns="0" rtlCol="0">
            <a:noAutofit/>
          </a:bodyPr>
          <a:lstStyle/>
          <a:p>
            <a:endParaRPr/>
          </a:p>
        </p:txBody>
      </p:sp>
      <p:sp>
        <p:nvSpPr>
          <p:cNvPr id="20" name="object 20"/>
          <p:cNvSpPr txBox="1"/>
          <p:nvPr/>
        </p:nvSpPr>
        <p:spPr>
          <a:xfrm>
            <a:off x="5739404" y="3679987"/>
            <a:ext cx="2007177" cy="1882588"/>
          </a:xfrm>
          <a:prstGeom prst="rect">
            <a:avLst/>
          </a:prstGeom>
        </p:spPr>
        <p:txBody>
          <a:bodyPr vert="horz" wrap="square" lIns="0" tIns="0" rIns="0" bIns="0" rtlCol="0">
            <a:noAutofit/>
          </a:bodyPr>
          <a:lstStyle/>
          <a:p>
            <a:pPr marL="11397" marR="523121" indent="9118">
              <a:lnSpc>
                <a:spcPct val="135000"/>
              </a:lnSpc>
            </a:pPr>
            <a:r>
              <a:rPr sz="1400" spc="-175" dirty="0" smtClean="0">
                <a:latin typeface="Times New Roman"/>
                <a:cs typeface="Times New Roman"/>
              </a:rPr>
              <a:t>F</a:t>
            </a:r>
            <a:r>
              <a:rPr sz="1400" spc="36" dirty="0" smtClean="0">
                <a:latin typeface="Times New Roman"/>
                <a:cs typeface="Times New Roman"/>
              </a:rPr>
              <a:t>o</a:t>
            </a:r>
            <a:r>
              <a:rPr sz="1400" spc="18" dirty="0" smtClean="0">
                <a:latin typeface="Times New Roman"/>
                <a:cs typeface="Times New Roman"/>
              </a:rPr>
              <a:t>r</a:t>
            </a:r>
            <a:r>
              <a:rPr sz="1400" spc="4" dirty="0" smtClean="0">
                <a:latin typeface="Times New Roman"/>
                <a:cs typeface="Times New Roman"/>
              </a:rPr>
              <a:t>m</a:t>
            </a:r>
            <a:r>
              <a:rPr sz="1400" spc="40" dirty="0" smtClean="0">
                <a:latin typeface="Times New Roman"/>
                <a:cs typeface="Times New Roman"/>
              </a:rPr>
              <a:t>a</a:t>
            </a:r>
            <a:r>
              <a:rPr sz="1400" spc="63" dirty="0" smtClean="0">
                <a:latin typeface="Times New Roman"/>
                <a:cs typeface="Times New Roman"/>
              </a:rPr>
              <a:t>t</a:t>
            </a:r>
            <a:r>
              <a:rPr sz="1400" spc="-58" dirty="0" smtClean="0">
                <a:latin typeface="Times New Roman"/>
                <a:cs typeface="Times New Roman"/>
              </a:rPr>
              <a:t>i</a:t>
            </a:r>
            <a:r>
              <a:rPr sz="1400" spc="22" dirty="0" smtClean="0">
                <a:latin typeface="Times New Roman"/>
                <a:cs typeface="Times New Roman"/>
              </a:rPr>
              <a:t>o</a:t>
            </a:r>
            <a:r>
              <a:rPr sz="1400" spc="27" dirty="0" smtClean="0">
                <a:latin typeface="Times New Roman"/>
                <a:cs typeface="Times New Roman"/>
              </a:rPr>
              <a:t>n</a:t>
            </a:r>
            <a:r>
              <a:rPr sz="1400" spc="-9" dirty="0" smtClean="0">
                <a:latin typeface="Times New Roman"/>
                <a:cs typeface="Times New Roman"/>
              </a:rPr>
              <a:t> </a:t>
            </a:r>
            <a:r>
              <a:rPr sz="1400" spc="36" dirty="0" smtClean="0">
                <a:latin typeface="Times New Roman"/>
                <a:cs typeface="Times New Roman"/>
              </a:rPr>
              <a:t>o</a:t>
            </a:r>
            <a:r>
              <a:rPr sz="1400" spc="-45" dirty="0" smtClean="0">
                <a:latin typeface="Times New Roman"/>
                <a:cs typeface="Times New Roman"/>
              </a:rPr>
              <a:t>f</a:t>
            </a:r>
            <a:r>
              <a:rPr sz="1400" spc="-40" dirty="0" smtClean="0">
                <a:latin typeface="Times New Roman"/>
                <a:cs typeface="Times New Roman"/>
              </a:rPr>
              <a:t> </a:t>
            </a:r>
            <a:r>
              <a:rPr sz="1400" spc="-206" dirty="0" smtClean="0">
                <a:latin typeface="Times New Roman"/>
                <a:cs typeface="Times New Roman"/>
              </a:rPr>
              <a:t>C</a:t>
            </a:r>
            <a:r>
              <a:rPr sz="1400" spc="36" dirty="0" smtClean="0">
                <a:latin typeface="Times New Roman"/>
                <a:cs typeface="Times New Roman"/>
              </a:rPr>
              <a:t>o</a:t>
            </a:r>
            <a:r>
              <a:rPr sz="1400" spc="-202" dirty="0" smtClean="0">
                <a:latin typeface="Times New Roman"/>
                <a:cs typeface="Times New Roman"/>
              </a:rPr>
              <a:t>C</a:t>
            </a:r>
            <a:r>
              <a:rPr sz="1400" spc="-76" dirty="0" smtClean="0">
                <a:latin typeface="Times New Roman"/>
                <a:cs typeface="Times New Roman"/>
              </a:rPr>
              <a:t> </a:t>
            </a:r>
            <a:r>
              <a:rPr sz="1400" spc="-206" dirty="0" smtClean="0">
                <a:latin typeface="Times New Roman"/>
                <a:cs typeface="Times New Roman"/>
              </a:rPr>
              <a:t>C</a:t>
            </a:r>
            <a:r>
              <a:rPr sz="1400" spc="36" dirty="0" smtClean="0">
                <a:latin typeface="Times New Roman"/>
                <a:cs typeface="Times New Roman"/>
              </a:rPr>
              <a:t>o</a:t>
            </a:r>
            <a:r>
              <a:rPr sz="1400" spc="31" dirty="0" smtClean="0">
                <a:latin typeface="Times New Roman"/>
                <a:cs typeface="Times New Roman"/>
              </a:rPr>
              <a:t>n</a:t>
            </a:r>
            <a:r>
              <a:rPr sz="1400" spc="-4" dirty="0" smtClean="0">
                <a:latin typeface="Times New Roman"/>
                <a:cs typeface="Times New Roman"/>
              </a:rPr>
              <a:t>s</a:t>
            </a:r>
            <a:r>
              <a:rPr sz="1400" spc="-72" dirty="0" smtClean="0">
                <a:latin typeface="Times New Roman"/>
                <a:cs typeface="Times New Roman"/>
              </a:rPr>
              <a:t>i</a:t>
            </a:r>
            <a:r>
              <a:rPr sz="1400" spc="-18" dirty="0" smtClean="0">
                <a:latin typeface="Times New Roman"/>
                <a:cs typeface="Times New Roman"/>
              </a:rPr>
              <a:t>s</a:t>
            </a:r>
            <a:r>
              <a:rPr sz="1400" spc="76" dirty="0" smtClean="0">
                <a:latin typeface="Times New Roman"/>
                <a:cs typeface="Times New Roman"/>
              </a:rPr>
              <a:t>t</a:t>
            </a:r>
            <a:r>
              <a:rPr sz="1400" dirty="0" smtClean="0">
                <a:latin typeface="Times New Roman"/>
                <a:cs typeface="Times New Roman"/>
              </a:rPr>
              <a:t>s</a:t>
            </a:r>
            <a:r>
              <a:rPr sz="1400" spc="-49" dirty="0" smtClean="0">
                <a:latin typeface="Times New Roman"/>
                <a:cs typeface="Times New Roman"/>
              </a:rPr>
              <a:t> </a:t>
            </a:r>
            <a:r>
              <a:rPr sz="1400" spc="36" dirty="0" smtClean="0">
                <a:latin typeface="Times New Roman"/>
                <a:cs typeface="Times New Roman"/>
              </a:rPr>
              <a:t>o</a:t>
            </a:r>
            <a:r>
              <a:rPr sz="1400" spc="-45" dirty="0" smtClean="0">
                <a:latin typeface="Times New Roman"/>
                <a:cs typeface="Times New Roman"/>
              </a:rPr>
              <a:t>f</a:t>
            </a:r>
            <a:r>
              <a:rPr sz="1400" spc="-22" dirty="0" smtClean="0">
                <a:latin typeface="Times New Roman"/>
                <a:cs typeface="Times New Roman"/>
              </a:rPr>
              <a:t> </a:t>
            </a:r>
            <a:r>
              <a:rPr sz="1400" spc="-157" dirty="0" smtClean="0">
                <a:latin typeface="Times New Roman"/>
                <a:cs typeface="Times New Roman"/>
              </a:rPr>
              <a:t>F</a:t>
            </a:r>
            <a:r>
              <a:rPr sz="1400" spc="-206" dirty="0" smtClean="0">
                <a:latin typeface="Times New Roman"/>
                <a:cs typeface="Times New Roman"/>
              </a:rPr>
              <a:t>C</a:t>
            </a:r>
            <a:r>
              <a:rPr sz="1400" dirty="0" smtClean="0">
                <a:latin typeface="Times New Roman"/>
                <a:cs typeface="Times New Roman"/>
              </a:rPr>
              <a:t>s</a:t>
            </a:r>
            <a:r>
              <a:rPr sz="1400" spc="-31" dirty="0" smtClean="0">
                <a:latin typeface="Times New Roman"/>
                <a:cs typeface="Times New Roman"/>
              </a:rPr>
              <a:t> </a:t>
            </a:r>
            <a:r>
              <a:rPr sz="1400" spc="36" dirty="0" smtClean="0">
                <a:latin typeface="Times New Roman"/>
                <a:cs typeface="Times New Roman"/>
              </a:rPr>
              <a:t>o</a:t>
            </a:r>
            <a:r>
              <a:rPr sz="1400" spc="18" dirty="0" smtClean="0">
                <a:latin typeface="Times New Roman"/>
                <a:cs typeface="Times New Roman"/>
              </a:rPr>
              <a:t>n</a:t>
            </a:r>
            <a:r>
              <a:rPr sz="1400" spc="-58" dirty="0" smtClean="0">
                <a:latin typeface="Times New Roman"/>
                <a:cs typeface="Times New Roman"/>
              </a:rPr>
              <a:t>l</a:t>
            </a:r>
            <a:r>
              <a:rPr sz="1400" spc="-72" dirty="0" smtClean="0">
                <a:latin typeface="Times New Roman"/>
                <a:cs typeface="Times New Roman"/>
              </a:rPr>
              <a:t>y</a:t>
            </a:r>
            <a:endParaRPr sz="1400" dirty="0">
              <a:latin typeface="Times New Roman"/>
              <a:cs typeface="Times New Roman"/>
            </a:endParaRPr>
          </a:p>
          <a:p>
            <a:pPr marL="268399" indent="-257572">
              <a:buFont typeface="Times New Roman"/>
              <a:buChar char="•"/>
              <a:tabLst>
                <a:tab pos="268399" algn="l"/>
              </a:tabLst>
            </a:pPr>
            <a:r>
              <a:rPr sz="1400" spc="-220" dirty="0" smtClean="0">
                <a:latin typeface="Times New Roman"/>
                <a:cs typeface="Times New Roman"/>
              </a:rPr>
              <a:t>A</a:t>
            </a:r>
            <a:r>
              <a:rPr sz="1400" spc="31" dirty="0" smtClean="0">
                <a:latin typeface="Times New Roman"/>
                <a:cs typeface="Times New Roman"/>
              </a:rPr>
              <a:t>p</a:t>
            </a:r>
            <a:r>
              <a:rPr sz="1400" spc="18" dirty="0" smtClean="0">
                <a:latin typeface="Times New Roman"/>
                <a:cs typeface="Times New Roman"/>
              </a:rPr>
              <a:t>p</a:t>
            </a:r>
            <a:r>
              <a:rPr sz="1400" spc="-9" dirty="0" smtClean="0">
                <a:latin typeface="Times New Roman"/>
                <a:cs typeface="Times New Roman"/>
              </a:rPr>
              <a:t>r</a:t>
            </a:r>
            <a:r>
              <a:rPr sz="1400" spc="22" dirty="0" smtClean="0">
                <a:latin typeface="Times New Roman"/>
                <a:cs typeface="Times New Roman"/>
              </a:rPr>
              <a:t>o</a:t>
            </a:r>
            <a:r>
              <a:rPr sz="1400" spc="-99" dirty="0" smtClean="0">
                <a:latin typeface="Times New Roman"/>
                <a:cs typeface="Times New Roman"/>
              </a:rPr>
              <a:t>v</a:t>
            </a:r>
            <a:r>
              <a:rPr sz="1400" spc="67" dirty="0" smtClean="0">
                <a:latin typeface="Times New Roman"/>
                <a:cs typeface="Times New Roman"/>
              </a:rPr>
              <a:t>e </a:t>
            </a:r>
            <a:r>
              <a:rPr sz="1400" spc="40" dirty="0" smtClean="0">
                <a:latin typeface="Times New Roman"/>
                <a:cs typeface="Times New Roman"/>
              </a:rPr>
              <a:t>a</a:t>
            </a:r>
            <a:r>
              <a:rPr sz="1400" spc="-45" dirty="0" smtClean="0">
                <a:latin typeface="Times New Roman"/>
                <a:cs typeface="Times New Roman"/>
              </a:rPr>
              <a:t>c</a:t>
            </a:r>
            <a:r>
              <a:rPr sz="1400" spc="76" dirty="0" smtClean="0">
                <a:latin typeface="Times New Roman"/>
                <a:cs typeface="Times New Roman"/>
              </a:rPr>
              <a:t>t</a:t>
            </a:r>
            <a:r>
              <a:rPr sz="1400" spc="-72" dirty="0" smtClean="0">
                <a:latin typeface="Times New Roman"/>
                <a:cs typeface="Times New Roman"/>
              </a:rPr>
              <a:t>i</a:t>
            </a:r>
            <a:r>
              <a:rPr sz="1400" spc="36" dirty="0" smtClean="0">
                <a:latin typeface="Times New Roman"/>
                <a:cs typeface="Times New Roman"/>
              </a:rPr>
              <a:t>o</a:t>
            </a:r>
            <a:r>
              <a:rPr sz="1400" spc="31" dirty="0" smtClean="0">
                <a:latin typeface="Times New Roman"/>
                <a:cs typeface="Times New Roman"/>
              </a:rPr>
              <a:t>n</a:t>
            </a:r>
            <a:r>
              <a:rPr sz="1400" dirty="0" smtClean="0">
                <a:latin typeface="Times New Roman"/>
                <a:cs typeface="Times New Roman"/>
              </a:rPr>
              <a:t>s</a:t>
            </a:r>
            <a:r>
              <a:rPr sz="1400" spc="-63" dirty="0" smtClean="0">
                <a:latin typeface="Times New Roman"/>
                <a:cs typeface="Times New Roman"/>
              </a:rPr>
              <a:t> </a:t>
            </a:r>
            <a:r>
              <a:rPr sz="1400" spc="36" dirty="0" smtClean="0">
                <a:latin typeface="Times New Roman"/>
                <a:cs typeface="Times New Roman"/>
              </a:rPr>
              <a:t>o</a:t>
            </a:r>
            <a:r>
              <a:rPr sz="1400" spc="-45" dirty="0" smtClean="0">
                <a:latin typeface="Times New Roman"/>
                <a:cs typeface="Times New Roman"/>
              </a:rPr>
              <a:t>f</a:t>
            </a:r>
            <a:r>
              <a:rPr sz="1400" spc="-22" dirty="0" smtClean="0">
                <a:latin typeface="Times New Roman"/>
                <a:cs typeface="Times New Roman"/>
              </a:rPr>
              <a:t> </a:t>
            </a:r>
            <a:r>
              <a:rPr sz="1400" spc="-188" dirty="0" smtClean="0">
                <a:latin typeface="Times New Roman"/>
                <a:cs typeface="Times New Roman"/>
              </a:rPr>
              <a:t>R</a:t>
            </a:r>
            <a:r>
              <a:rPr sz="1400" spc="-67" dirty="0" smtClean="0">
                <a:latin typeface="Times New Roman"/>
                <a:cs typeface="Times New Roman"/>
              </a:rPr>
              <a:t>P</a:t>
            </a:r>
            <a:endParaRPr sz="1400" dirty="0">
              <a:latin typeface="Times New Roman"/>
              <a:cs typeface="Times New Roman"/>
            </a:endParaRPr>
          </a:p>
          <a:p>
            <a:pPr marL="268399" marR="50717" indent="-257572" algn="just">
              <a:buFont typeface="Times New Roman"/>
              <a:buChar char="•"/>
              <a:tabLst>
                <a:tab pos="268399" algn="l"/>
              </a:tabLst>
            </a:pPr>
            <a:r>
              <a:rPr sz="1400" spc="-296" dirty="0" smtClean="0">
                <a:latin typeface="Times New Roman"/>
                <a:cs typeface="Times New Roman"/>
              </a:rPr>
              <a:t>V</a:t>
            </a:r>
            <a:r>
              <a:rPr sz="1400" spc="22" dirty="0" smtClean="0">
                <a:latin typeface="Times New Roman"/>
                <a:cs typeface="Times New Roman"/>
              </a:rPr>
              <a:t>o</a:t>
            </a:r>
            <a:r>
              <a:rPr sz="1400" spc="76" dirty="0" smtClean="0">
                <a:latin typeface="Times New Roman"/>
                <a:cs typeface="Times New Roman"/>
              </a:rPr>
              <a:t>t</a:t>
            </a:r>
            <a:r>
              <a:rPr sz="1400" spc="-58" dirty="0" smtClean="0">
                <a:latin typeface="Times New Roman"/>
                <a:cs typeface="Times New Roman"/>
              </a:rPr>
              <a:t>i</a:t>
            </a:r>
            <a:r>
              <a:rPr sz="1400" spc="18" dirty="0" smtClean="0">
                <a:latin typeface="Times New Roman"/>
                <a:cs typeface="Times New Roman"/>
              </a:rPr>
              <a:t>n</a:t>
            </a:r>
            <a:r>
              <a:rPr sz="1400" spc="-54" dirty="0" smtClean="0">
                <a:latin typeface="Times New Roman"/>
                <a:cs typeface="Times New Roman"/>
              </a:rPr>
              <a:t>g</a:t>
            </a:r>
            <a:r>
              <a:rPr sz="1400" spc="-18" dirty="0" smtClean="0">
                <a:latin typeface="Times New Roman"/>
                <a:cs typeface="Times New Roman"/>
              </a:rPr>
              <a:t> </a:t>
            </a:r>
            <a:r>
              <a:rPr sz="1400" spc="-4" dirty="0" smtClean="0">
                <a:latin typeface="Times New Roman"/>
                <a:cs typeface="Times New Roman"/>
              </a:rPr>
              <a:t>s</a:t>
            </a:r>
            <a:r>
              <a:rPr sz="1400" spc="31" dirty="0" smtClean="0">
                <a:latin typeface="Times New Roman"/>
                <a:cs typeface="Times New Roman"/>
              </a:rPr>
              <a:t>h</a:t>
            </a:r>
            <a:r>
              <a:rPr sz="1400" spc="40" dirty="0" smtClean="0">
                <a:latin typeface="Times New Roman"/>
                <a:cs typeface="Times New Roman"/>
              </a:rPr>
              <a:t>a</a:t>
            </a:r>
            <a:r>
              <a:rPr sz="1400" spc="-9" dirty="0" smtClean="0">
                <a:latin typeface="Times New Roman"/>
                <a:cs typeface="Times New Roman"/>
              </a:rPr>
              <a:t>r</a:t>
            </a:r>
            <a:r>
              <a:rPr sz="1400" spc="67" dirty="0" smtClean="0">
                <a:latin typeface="Times New Roman"/>
                <a:cs typeface="Times New Roman"/>
              </a:rPr>
              <a:t>e</a:t>
            </a:r>
            <a:r>
              <a:rPr sz="1400" spc="-27" dirty="0" smtClean="0">
                <a:latin typeface="Times New Roman"/>
                <a:cs typeface="Times New Roman"/>
              </a:rPr>
              <a:t> </a:t>
            </a:r>
            <a:r>
              <a:rPr sz="1400" spc="18" dirty="0" smtClean="0">
                <a:latin typeface="Times New Roman"/>
                <a:cs typeface="Times New Roman"/>
              </a:rPr>
              <a:t>b</a:t>
            </a:r>
            <a:r>
              <a:rPr sz="1400" spc="54" dirty="0" smtClean="0">
                <a:latin typeface="Times New Roman"/>
                <a:cs typeface="Times New Roman"/>
              </a:rPr>
              <a:t>a</a:t>
            </a:r>
            <a:r>
              <a:rPr sz="1400" spc="-4" dirty="0" smtClean="0">
                <a:latin typeface="Times New Roman"/>
                <a:cs typeface="Times New Roman"/>
              </a:rPr>
              <a:t>s</a:t>
            </a:r>
            <a:r>
              <a:rPr sz="1400" spc="54" dirty="0" smtClean="0">
                <a:latin typeface="Times New Roman"/>
                <a:cs typeface="Times New Roman"/>
              </a:rPr>
              <a:t>e</a:t>
            </a:r>
            <a:r>
              <a:rPr sz="1400" spc="27" dirty="0" smtClean="0">
                <a:latin typeface="Times New Roman"/>
                <a:cs typeface="Times New Roman"/>
              </a:rPr>
              <a:t>d</a:t>
            </a:r>
            <a:r>
              <a:rPr sz="1400" spc="-22" dirty="0" smtClean="0">
                <a:latin typeface="Times New Roman"/>
                <a:cs typeface="Times New Roman"/>
              </a:rPr>
              <a:t> </a:t>
            </a:r>
            <a:r>
              <a:rPr sz="1400" spc="-72" dirty="0" smtClean="0">
                <a:latin typeface="Times New Roman"/>
                <a:cs typeface="Times New Roman"/>
              </a:rPr>
              <a:t>i</a:t>
            </a:r>
            <a:r>
              <a:rPr sz="1400" spc="27" dirty="0" smtClean="0">
                <a:latin typeface="Times New Roman"/>
                <a:cs typeface="Times New Roman"/>
              </a:rPr>
              <a:t>n</a:t>
            </a:r>
            <a:r>
              <a:rPr sz="1400" spc="13" dirty="0" smtClean="0">
                <a:latin typeface="Times New Roman"/>
                <a:cs typeface="Times New Roman"/>
              </a:rPr>
              <a:t> </a:t>
            </a:r>
            <a:r>
              <a:rPr sz="1400" spc="76" dirty="0" smtClean="0">
                <a:latin typeface="Times New Roman"/>
                <a:cs typeface="Times New Roman"/>
              </a:rPr>
              <a:t>t</a:t>
            </a:r>
            <a:r>
              <a:rPr sz="1400" spc="18" dirty="0" smtClean="0">
                <a:latin typeface="Times New Roman"/>
                <a:cs typeface="Times New Roman"/>
              </a:rPr>
              <a:t>h</a:t>
            </a:r>
            <a:r>
              <a:rPr sz="1400" spc="67" dirty="0" smtClean="0">
                <a:latin typeface="Times New Roman"/>
                <a:cs typeface="Times New Roman"/>
              </a:rPr>
              <a:t>e</a:t>
            </a:r>
            <a:r>
              <a:rPr sz="1400" spc="-27" dirty="0" smtClean="0">
                <a:latin typeface="Times New Roman"/>
                <a:cs typeface="Times New Roman"/>
              </a:rPr>
              <a:t> </a:t>
            </a:r>
            <a:r>
              <a:rPr sz="1400" spc="-22" dirty="0" smtClean="0">
                <a:latin typeface="Times New Roman"/>
                <a:cs typeface="Times New Roman"/>
              </a:rPr>
              <a:t>r</a:t>
            </a:r>
            <a:r>
              <a:rPr sz="1400" spc="27" dirty="0" smtClean="0">
                <a:latin typeface="Times New Roman"/>
                <a:cs typeface="Times New Roman"/>
              </a:rPr>
              <a:t>a</a:t>
            </a:r>
            <a:r>
              <a:rPr sz="1400" spc="76" dirty="0" smtClean="0">
                <a:latin typeface="Times New Roman"/>
                <a:cs typeface="Times New Roman"/>
              </a:rPr>
              <a:t>t</a:t>
            </a:r>
            <a:r>
              <a:rPr sz="1400" spc="-58" dirty="0" smtClean="0">
                <a:latin typeface="Times New Roman"/>
                <a:cs typeface="Times New Roman"/>
              </a:rPr>
              <a:t>i</a:t>
            </a:r>
            <a:r>
              <a:rPr sz="1400" spc="36" dirty="0" smtClean="0">
                <a:latin typeface="Times New Roman"/>
                <a:cs typeface="Times New Roman"/>
              </a:rPr>
              <a:t>o</a:t>
            </a:r>
            <a:r>
              <a:rPr sz="1400" spc="-40" dirty="0" smtClean="0">
                <a:latin typeface="Times New Roman"/>
                <a:cs typeface="Times New Roman"/>
              </a:rPr>
              <a:t> </a:t>
            </a:r>
            <a:r>
              <a:rPr sz="1400" spc="36" dirty="0" smtClean="0">
                <a:latin typeface="Times New Roman"/>
                <a:cs typeface="Times New Roman"/>
              </a:rPr>
              <a:t>o</a:t>
            </a:r>
            <a:r>
              <a:rPr sz="1400" spc="-45" dirty="0" smtClean="0">
                <a:latin typeface="Times New Roman"/>
                <a:cs typeface="Times New Roman"/>
              </a:rPr>
              <a:t>f</a:t>
            </a:r>
            <a:r>
              <a:rPr sz="1400" spc="-22" dirty="0" smtClean="0">
                <a:latin typeface="Times New Roman"/>
                <a:cs typeface="Times New Roman"/>
              </a:rPr>
              <a:t> </a:t>
            </a:r>
            <a:r>
              <a:rPr sz="1400" spc="31" dirty="0" smtClean="0">
                <a:latin typeface="Times New Roman"/>
                <a:cs typeface="Times New Roman"/>
              </a:rPr>
              <a:t>d</a:t>
            </a:r>
            <a:r>
              <a:rPr sz="1400" spc="54" dirty="0" smtClean="0">
                <a:latin typeface="Times New Roman"/>
                <a:cs typeface="Times New Roman"/>
              </a:rPr>
              <a:t>e</a:t>
            </a:r>
            <a:r>
              <a:rPr sz="1400" spc="18" dirty="0" smtClean="0">
                <a:latin typeface="Times New Roman"/>
                <a:cs typeface="Times New Roman"/>
              </a:rPr>
              <a:t>b</a:t>
            </a:r>
            <a:r>
              <a:rPr sz="1400" spc="72" dirty="0" smtClean="0">
                <a:latin typeface="Times New Roman"/>
                <a:cs typeface="Times New Roman"/>
              </a:rPr>
              <a:t>t</a:t>
            </a:r>
            <a:r>
              <a:rPr sz="1400" spc="-22" dirty="0" smtClean="0">
                <a:latin typeface="Times New Roman"/>
                <a:cs typeface="Times New Roman"/>
              </a:rPr>
              <a:t> </a:t>
            </a:r>
            <a:r>
              <a:rPr sz="1400" spc="22" dirty="0" smtClean="0">
                <a:latin typeface="Times New Roman"/>
                <a:cs typeface="Times New Roman"/>
              </a:rPr>
              <a:t>o</a:t>
            </a:r>
            <a:r>
              <a:rPr sz="1400" spc="-45" dirty="0" smtClean="0">
                <a:latin typeface="Times New Roman"/>
                <a:cs typeface="Times New Roman"/>
              </a:rPr>
              <a:t>w</a:t>
            </a:r>
            <a:r>
              <a:rPr sz="1400" spc="67" dirty="0" smtClean="0">
                <a:latin typeface="Times New Roman"/>
                <a:cs typeface="Times New Roman"/>
              </a:rPr>
              <a:t>e</a:t>
            </a:r>
            <a:r>
              <a:rPr sz="1400" spc="27" dirty="0" smtClean="0">
                <a:latin typeface="Times New Roman"/>
                <a:cs typeface="Times New Roman"/>
              </a:rPr>
              <a:t>d</a:t>
            </a:r>
            <a:endParaRPr sz="1400" dirty="0">
              <a:latin typeface="Times New Roman"/>
              <a:cs typeface="Times New Roman"/>
            </a:endParaRPr>
          </a:p>
          <a:p>
            <a:pPr marL="268399" marR="11397" indent="-257572" algn="just">
              <a:buFont typeface="Times New Roman"/>
              <a:buChar char="•"/>
              <a:tabLst>
                <a:tab pos="268399" algn="l"/>
              </a:tabLst>
            </a:pPr>
            <a:r>
              <a:rPr sz="1400" spc="-220" dirty="0" smtClean="0">
                <a:latin typeface="Times New Roman"/>
                <a:cs typeface="Times New Roman"/>
              </a:rPr>
              <a:t>A</a:t>
            </a:r>
            <a:r>
              <a:rPr sz="1400" spc="-72" dirty="0" smtClean="0">
                <a:latin typeface="Times New Roman"/>
                <a:cs typeface="Times New Roman"/>
              </a:rPr>
              <a:t>ll</a:t>
            </a:r>
            <a:r>
              <a:rPr sz="1400" spc="-45" dirty="0" smtClean="0">
                <a:latin typeface="Times New Roman"/>
                <a:cs typeface="Times New Roman"/>
              </a:rPr>
              <a:t> </a:t>
            </a:r>
            <a:r>
              <a:rPr sz="1400" spc="31" dirty="0" smtClean="0">
                <a:latin typeface="Times New Roman"/>
                <a:cs typeface="Times New Roman"/>
              </a:rPr>
              <a:t>d</a:t>
            </a:r>
            <a:r>
              <a:rPr sz="1400" spc="67" dirty="0" smtClean="0">
                <a:latin typeface="Times New Roman"/>
                <a:cs typeface="Times New Roman"/>
              </a:rPr>
              <a:t>e</a:t>
            </a:r>
            <a:r>
              <a:rPr sz="1400" spc="-45" dirty="0" smtClean="0">
                <a:latin typeface="Times New Roman"/>
                <a:cs typeface="Times New Roman"/>
              </a:rPr>
              <a:t>c</a:t>
            </a:r>
            <a:r>
              <a:rPr sz="1400" spc="-72" dirty="0" smtClean="0">
                <a:latin typeface="Times New Roman"/>
                <a:cs typeface="Times New Roman"/>
              </a:rPr>
              <a:t>i</a:t>
            </a:r>
            <a:r>
              <a:rPr sz="1400" spc="-4" dirty="0" smtClean="0">
                <a:latin typeface="Times New Roman"/>
                <a:cs typeface="Times New Roman"/>
              </a:rPr>
              <a:t>s</a:t>
            </a:r>
            <a:r>
              <a:rPr sz="1400" spc="-72" dirty="0" smtClean="0">
                <a:latin typeface="Times New Roman"/>
                <a:cs typeface="Times New Roman"/>
              </a:rPr>
              <a:t>i</a:t>
            </a:r>
            <a:r>
              <a:rPr sz="1400" spc="36" dirty="0" smtClean="0">
                <a:latin typeface="Times New Roman"/>
                <a:cs typeface="Times New Roman"/>
              </a:rPr>
              <a:t>o</a:t>
            </a:r>
            <a:r>
              <a:rPr sz="1400" spc="27" dirty="0" smtClean="0">
                <a:latin typeface="Times New Roman"/>
                <a:cs typeface="Times New Roman"/>
              </a:rPr>
              <a:t>n</a:t>
            </a:r>
            <a:r>
              <a:rPr sz="1400" spc="-40" dirty="0" smtClean="0">
                <a:latin typeface="Times New Roman"/>
                <a:cs typeface="Times New Roman"/>
              </a:rPr>
              <a:t> </a:t>
            </a:r>
            <a:r>
              <a:rPr sz="1400" spc="36" dirty="0" smtClean="0">
                <a:latin typeface="Times New Roman"/>
                <a:cs typeface="Times New Roman"/>
              </a:rPr>
              <a:t>o</a:t>
            </a:r>
            <a:r>
              <a:rPr sz="1400" spc="-45" dirty="0" smtClean="0">
                <a:latin typeface="Times New Roman"/>
                <a:cs typeface="Times New Roman"/>
              </a:rPr>
              <a:t>f</a:t>
            </a:r>
            <a:r>
              <a:rPr sz="1400" spc="-40" dirty="0" smtClean="0">
                <a:latin typeface="Times New Roman"/>
                <a:cs typeface="Times New Roman"/>
              </a:rPr>
              <a:t> </a:t>
            </a:r>
            <a:r>
              <a:rPr sz="1400" spc="76" dirty="0" smtClean="0">
                <a:latin typeface="Times New Roman"/>
                <a:cs typeface="Times New Roman"/>
              </a:rPr>
              <a:t>t</a:t>
            </a:r>
            <a:r>
              <a:rPr sz="1400" spc="31" dirty="0" smtClean="0">
                <a:latin typeface="Times New Roman"/>
                <a:cs typeface="Times New Roman"/>
              </a:rPr>
              <a:t>h</a:t>
            </a:r>
            <a:r>
              <a:rPr sz="1400" spc="67" dirty="0" smtClean="0">
                <a:latin typeface="Times New Roman"/>
                <a:cs typeface="Times New Roman"/>
              </a:rPr>
              <a:t>e</a:t>
            </a:r>
            <a:r>
              <a:rPr sz="1400" spc="-27" dirty="0" smtClean="0">
                <a:latin typeface="Times New Roman"/>
                <a:cs typeface="Times New Roman"/>
              </a:rPr>
              <a:t> </a:t>
            </a:r>
            <a:r>
              <a:rPr sz="1400" spc="-206" dirty="0" smtClean="0">
                <a:latin typeface="Times New Roman"/>
                <a:cs typeface="Times New Roman"/>
              </a:rPr>
              <a:t>C</a:t>
            </a:r>
            <a:r>
              <a:rPr sz="1400" spc="36" dirty="0" smtClean="0">
                <a:latin typeface="Times New Roman"/>
                <a:cs typeface="Times New Roman"/>
              </a:rPr>
              <a:t>o</a:t>
            </a:r>
            <a:r>
              <a:rPr sz="1400" spc="-202" dirty="0" smtClean="0">
                <a:latin typeface="Times New Roman"/>
                <a:cs typeface="Times New Roman"/>
              </a:rPr>
              <a:t>C</a:t>
            </a:r>
            <a:r>
              <a:rPr sz="1400" spc="-76" dirty="0" smtClean="0">
                <a:latin typeface="Times New Roman"/>
                <a:cs typeface="Times New Roman"/>
              </a:rPr>
              <a:t> </a:t>
            </a:r>
            <a:r>
              <a:rPr sz="1400" spc="63" dirty="0" smtClean="0">
                <a:latin typeface="Times New Roman"/>
                <a:cs typeface="Times New Roman"/>
              </a:rPr>
              <a:t>t</a:t>
            </a:r>
            <a:r>
              <a:rPr sz="1400" spc="36" dirty="0" smtClean="0">
                <a:latin typeface="Times New Roman"/>
                <a:cs typeface="Times New Roman"/>
              </a:rPr>
              <a:t>o</a:t>
            </a:r>
            <a:r>
              <a:rPr sz="1400" spc="-27" dirty="0" smtClean="0">
                <a:latin typeface="Times New Roman"/>
                <a:cs typeface="Times New Roman"/>
              </a:rPr>
              <a:t> </a:t>
            </a:r>
            <a:r>
              <a:rPr sz="1400" spc="31" dirty="0" smtClean="0">
                <a:latin typeface="Times New Roman"/>
                <a:cs typeface="Times New Roman"/>
              </a:rPr>
              <a:t>b</a:t>
            </a:r>
            <a:r>
              <a:rPr sz="1400" spc="67" dirty="0" smtClean="0">
                <a:latin typeface="Times New Roman"/>
                <a:cs typeface="Times New Roman"/>
              </a:rPr>
              <a:t>e</a:t>
            </a:r>
            <a:r>
              <a:rPr sz="1400" spc="-40" dirty="0" smtClean="0">
                <a:latin typeface="Times New Roman"/>
                <a:cs typeface="Times New Roman"/>
              </a:rPr>
              <a:t> </a:t>
            </a:r>
            <a:r>
              <a:rPr sz="1400" spc="40" dirty="0" smtClean="0">
                <a:latin typeface="Times New Roman"/>
                <a:cs typeface="Times New Roman"/>
              </a:rPr>
              <a:t>a</a:t>
            </a:r>
            <a:r>
              <a:rPr sz="1400" spc="31" dirty="0" smtClean="0">
                <a:latin typeface="Times New Roman"/>
                <a:cs typeface="Times New Roman"/>
              </a:rPr>
              <a:t>p</a:t>
            </a:r>
            <a:r>
              <a:rPr sz="1400" spc="18" dirty="0" smtClean="0">
                <a:latin typeface="Times New Roman"/>
                <a:cs typeface="Times New Roman"/>
              </a:rPr>
              <a:t>p</a:t>
            </a:r>
            <a:r>
              <a:rPr sz="1400" spc="-9" dirty="0" smtClean="0">
                <a:latin typeface="Times New Roman"/>
                <a:cs typeface="Times New Roman"/>
              </a:rPr>
              <a:t>r</a:t>
            </a:r>
            <a:r>
              <a:rPr sz="1400" spc="22" dirty="0" smtClean="0">
                <a:latin typeface="Times New Roman"/>
                <a:cs typeface="Times New Roman"/>
              </a:rPr>
              <a:t>o</a:t>
            </a:r>
            <a:r>
              <a:rPr sz="1400" spc="-85" dirty="0" smtClean="0">
                <a:latin typeface="Times New Roman"/>
                <a:cs typeface="Times New Roman"/>
              </a:rPr>
              <a:t>v</a:t>
            </a:r>
            <a:r>
              <a:rPr sz="1400" spc="54" dirty="0" smtClean="0">
                <a:latin typeface="Times New Roman"/>
                <a:cs typeface="Times New Roman"/>
              </a:rPr>
              <a:t>e</a:t>
            </a:r>
            <a:r>
              <a:rPr sz="1400" spc="27" dirty="0" smtClean="0">
                <a:latin typeface="Times New Roman"/>
                <a:cs typeface="Times New Roman"/>
              </a:rPr>
              <a:t>d</a:t>
            </a:r>
            <a:r>
              <a:rPr sz="1400" spc="-9" dirty="0" smtClean="0">
                <a:latin typeface="Times New Roman"/>
                <a:cs typeface="Times New Roman"/>
              </a:rPr>
              <a:t> </a:t>
            </a:r>
            <a:r>
              <a:rPr sz="1400" spc="18" dirty="0" smtClean="0">
                <a:latin typeface="Times New Roman"/>
                <a:cs typeface="Times New Roman"/>
              </a:rPr>
              <a:t>b</a:t>
            </a:r>
            <a:r>
              <a:rPr sz="1400" spc="-72" dirty="0" smtClean="0">
                <a:latin typeface="Times New Roman"/>
                <a:cs typeface="Times New Roman"/>
              </a:rPr>
              <a:t>y</a:t>
            </a:r>
            <a:r>
              <a:rPr sz="1400" spc="-36" dirty="0" smtClean="0">
                <a:latin typeface="Times New Roman"/>
                <a:cs typeface="Times New Roman"/>
              </a:rPr>
              <a:t> </a:t>
            </a:r>
            <a:r>
              <a:rPr sz="1400" spc="4" dirty="0" smtClean="0">
                <a:latin typeface="Times New Roman"/>
                <a:cs typeface="Times New Roman"/>
              </a:rPr>
              <a:t>7</a:t>
            </a:r>
            <a:r>
              <a:rPr sz="1400" spc="-9" dirty="0" smtClean="0">
                <a:latin typeface="Times New Roman"/>
                <a:cs typeface="Times New Roman"/>
              </a:rPr>
              <a:t>5</a:t>
            </a:r>
            <a:r>
              <a:rPr sz="1400" spc="-179" dirty="0" smtClean="0">
                <a:latin typeface="Times New Roman"/>
                <a:cs typeface="Times New Roman"/>
              </a:rPr>
              <a:t>%</a:t>
            </a:r>
            <a:r>
              <a:rPr sz="1400" spc="-54" dirty="0" smtClean="0">
                <a:latin typeface="Times New Roman"/>
                <a:cs typeface="Times New Roman"/>
              </a:rPr>
              <a:t> </a:t>
            </a:r>
            <a:r>
              <a:rPr sz="1400" spc="36" dirty="0" smtClean="0">
                <a:latin typeface="Times New Roman"/>
                <a:cs typeface="Times New Roman"/>
              </a:rPr>
              <a:t>o</a:t>
            </a:r>
            <a:r>
              <a:rPr sz="1400" spc="-45" dirty="0" smtClean="0">
                <a:latin typeface="Times New Roman"/>
                <a:cs typeface="Times New Roman"/>
              </a:rPr>
              <a:t>f</a:t>
            </a:r>
            <a:r>
              <a:rPr sz="1400" spc="-22" dirty="0" smtClean="0">
                <a:latin typeface="Times New Roman"/>
                <a:cs typeface="Times New Roman"/>
              </a:rPr>
              <a:t> </a:t>
            </a:r>
            <a:r>
              <a:rPr sz="1400" spc="-157" dirty="0" smtClean="0">
                <a:latin typeface="Times New Roman"/>
                <a:cs typeface="Times New Roman"/>
              </a:rPr>
              <a:t>F</a:t>
            </a:r>
            <a:r>
              <a:rPr sz="1400" spc="-206" dirty="0" smtClean="0">
                <a:latin typeface="Times New Roman"/>
                <a:cs typeface="Times New Roman"/>
              </a:rPr>
              <a:t>C</a:t>
            </a:r>
            <a:r>
              <a:rPr sz="1400" dirty="0" smtClean="0">
                <a:latin typeface="Times New Roman"/>
                <a:cs typeface="Times New Roman"/>
              </a:rPr>
              <a:t>s</a:t>
            </a:r>
            <a:endParaRPr sz="1400" dirty="0">
              <a:latin typeface="Times New Roman"/>
              <a:cs typeface="Times New Roman"/>
            </a:endParaRPr>
          </a:p>
        </p:txBody>
      </p:sp>
      <p:sp>
        <p:nvSpPr>
          <p:cNvPr id="21" name="object 21"/>
          <p:cNvSpPr/>
          <p:nvPr/>
        </p:nvSpPr>
        <p:spPr>
          <a:xfrm>
            <a:off x="2919152" y="3718111"/>
            <a:ext cx="2297084" cy="298525"/>
          </a:xfrm>
          <a:custGeom>
            <a:avLst/>
            <a:gdLst/>
            <a:ahLst/>
            <a:cxnLst/>
            <a:rect l="l" t="t" r="r" b="b"/>
            <a:pathLst>
              <a:path w="2526792" h="338328">
                <a:moveTo>
                  <a:pt x="0" y="0"/>
                </a:moveTo>
                <a:lnTo>
                  <a:pt x="2526792" y="0"/>
                </a:lnTo>
                <a:lnTo>
                  <a:pt x="2526792" y="338328"/>
                </a:lnTo>
                <a:lnTo>
                  <a:pt x="0" y="338328"/>
                </a:lnTo>
                <a:lnTo>
                  <a:pt x="0" y="0"/>
                </a:lnTo>
                <a:close/>
              </a:path>
            </a:pathLst>
          </a:custGeom>
          <a:solidFill>
            <a:srgbClr val="8CC86E"/>
          </a:solidFill>
        </p:spPr>
        <p:txBody>
          <a:bodyPr wrap="square" lIns="0" tIns="0" rIns="0" bIns="0" rtlCol="0">
            <a:noAutofit/>
          </a:bodyPr>
          <a:lstStyle/>
          <a:p>
            <a:endParaRPr/>
          </a:p>
        </p:txBody>
      </p:sp>
      <p:sp>
        <p:nvSpPr>
          <p:cNvPr id="22" name="object 22"/>
          <p:cNvSpPr/>
          <p:nvPr/>
        </p:nvSpPr>
        <p:spPr>
          <a:xfrm>
            <a:off x="2914997" y="3714078"/>
            <a:ext cx="2305395" cy="306593"/>
          </a:xfrm>
          <a:custGeom>
            <a:avLst/>
            <a:gdLst/>
            <a:ahLst/>
            <a:cxnLst/>
            <a:rect l="l" t="t" r="r" b="b"/>
            <a:pathLst>
              <a:path w="2535935" h="347472">
                <a:moveTo>
                  <a:pt x="2534411" y="347472"/>
                </a:moveTo>
                <a:lnTo>
                  <a:pt x="1524" y="347472"/>
                </a:lnTo>
                <a:lnTo>
                  <a:pt x="0" y="345948"/>
                </a:lnTo>
                <a:lnTo>
                  <a:pt x="0" y="1524"/>
                </a:lnTo>
                <a:lnTo>
                  <a:pt x="1524" y="0"/>
                </a:lnTo>
                <a:lnTo>
                  <a:pt x="2534411" y="0"/>
                </a:lnTo>
                <a:lnTo>
                  <a:pt x="2535935" y="1524"/>
                </a:lnTo>
                <a:lnTo>
                  <a:pt x="2535935" y="4572"/>
                </a:lnTo>
                <a:lnTo>
                  <a:pt x="9144" y="4572"/>
                </a:lnTo>
                <a:lnTo>
                  <a:pt x="4572" y="9144"/>
                </a:lnTo>
                <a:lnTo>
                  <a:pt x="9144" y="9144"/>
                </a:lnTo>
                <a:lnTo>
                  <a:pt x="9144" y="338328"/>
                </a:lnTo>
                <a:lnTo>
                  <a:pt x="4572" y="338328"/>
                </a:lnTo>
                <a:lnTo>
                  <a:pt x="9144" y="342900"/>
                </a:lnTo>
                <a:lnTo>
                  <a:pt x="2535935" y="342900"/>
                </a:lnTo>
                <a:lnTo>
                  <a:pt x="2535935" y="345948"/>
                </a:lnTo>
                <a:lnTo>
                  <a:pt x="2534411" y="347472"/>
                </a:lnTo>
                <a:close/>
              </a:path>
              <a:path w="2535935" h="347472">
                <a:moveTo>
                  <a:pt x="9144" y="9144"/>
                </a:moveTo>
                <a:lnTo>
                  <a:pt x="4572" y="9144"/>
                </a:lnTo>
                <a:lnTo>
                  <a:pt x="9144" y="4572"/>
                </a:lnTo>
                <a:lnTo>
                  <a:pt x="9144" y="9144"/>
                </a:lnTo>
                <a:close/>
              </a:path>
              <a:path w="2535935" h="347472">
                <a:moveTo>
                  <a:pt x="2526791" y="9144"/>
                </a:moveTo>
                <a:lnTo>
                  <a:pt x="9144" y="9144"/>
                </a:lnTo>
                <a:lnTo>
                  <a:pt x="9144" y="4572"/>
                </a:lnTo>
                <a:lnTo>
                  <a:pt x="2526791" y="4572"/>
                </a:lnTo>
                <a:lnTo>
                  <a:pt x="2526791" y="9144"/>
                </a:lnTo>
                <a:close/>
              </a:path>
              <a:path w="2535935" h="347472">
                <a:moveTo>
                  <a:pt x="2526791" y="342900"/>
                </a:moveTo>
                <a:lnTo>
                  <a:pt x="2526791" y="4572"/>
                </a:lnTo>
                <a:lnTo>
                  <a:pt x="2531364" y="9144"/>
                </a:lnTo>
                <a:lnTo>
                  <a:pt x="2535935" y="9144"/>
                </a:lnTo>
                <a:lnTo>
                  <a:pt x="2535935" y="338328"/>
                </a:lnTo>
                <a:lnTo>
                  <a:pt x="2531364" y="338328"/>
                </a:lnTo>
                <a:lnTo>
                  <a:pt x="2526791" y="342900"/>
                </a:lnTo>
                <a:close/>
              </a:path>
              <a:path w="2535935" h="347472">
                <a:moveTo>
                  <a:pt x="2535935" y="9144"/>
                </a:moveTo>
                <a:lnTo>
                  <a:pt x="2531364" y="9144"/>
                </a:lnTo>
                <a:lnTo>
                  <a:pt x="2526791" y="4572"/>
                </a:lnTo>
                <a:lnTo>
                  <a:pt x="2535935" y="4572"/>
                </a:lnTo>
                <a:lnTo>
                  <a:pt x="2535935" y="9144"/>
                </a:lnTo>
                <a:close/>
              </a:path>
              <a:path w="2535935" h="347472">
                <a:moveTo>
                  <a:pt x="9144" y="342900"/>
                </a:moveTo>
                <a:lnTo>
                  <a:pt x="4572" y="338328"/>
                </a:lnTo>
                <a:lnTo>
                  <a:pt x="9144" y="338328"/>
                </a:lnTo>
                <a:lnTo>
                  <a:pt x="9144" y="342900"/>
                </a:lnTo>
                <a:close/>
              </a:path>
              <a:path w="2535935" h="347472">
                <a:moveTo>
                  <a:pt x="2526791" y="342900"/>
                </a:moveTo>
                <a:lnTo>
                  <a:pt x="9144" y="342900"/>
                </a:lnTo>
                <a:lnTo>
                  <a:pt x="9144" y="338328"/>
                </a:lnTo>
                <a:lnTo>
                  <a:pt x="2526791" y="338328"/>
                </a:lnTo>
                <a:lnTo>
                  <a:pt x="2526791" y="342900"/>
                </a:lnTo>
                <a:close/>
              </a:path>
              <a:path w="2535935" h="347472">
                <a:moveTo>
                  <a:pt x="2535935" y="342900"/>
                </a:moveTo>
                <a:lnTo>
                  <a:pt x="2526791" y="342900"/>
                </a:lnTo>
                <a:lnTo>
                  <a:pt x="2531364" y="338328"/>
                </a:lnTo>
                <a:lnTo>
                  <a:pt x="2535935" y="338328"/>
                </a:lnTo>
                <a:lnTo>
                  <a:pt x="2535935" y="342900"/>
                </a:lnTo>
                <a:close/>
              </a:path>
            </a:pathLst>
          </a:custGeom>
          <a:solidFill>
            <a:srgbClr val="548ED4"/>
          </a:solidFill>
        </p:spPr>
        <p:txBody>
          <a:bodyPr wrap="square" lIns="0" tIns="0" rIns="0" bIns="0" rtlCol="0">
            <a:noAutofit/>
          </a:bodyPr>
          <a:lstStyle/>
          <a:p>
            <a:endParaRPr/>
          </a:p>
        </p:txBody>
      </p:sp>
      <p:sp>
        <p:nvSpPr>
          <p:cNvPr id="23" name="object 23"/>
          <p:cNvSpPr txBox="1"/>
          <p:nvPr/>
        </p:nvSpPr>
        <p:spPr>
          <a:xfrm>
            <a:off x="2990756" y="3745859"/>
            <a:ext cx="1186873" cy="225798"/>
          </a:xfrm>
          <a:prstGeom prst="rect">
            <a:avLst/>
          </a:prstGeom>
        </p:spPr>
        <p:txBody>
          <a:bodyPr vert="horz" wrap="square" lIns="0" tIns="0" rIns="0" bIns="0" rtlCol="0">
            <a:noAutofit/>
          </a:bodyPr>
          <a:lstStyle/>
          <a:p>
            <a:pPr marL="11397"/>
            <a:r>
              <a:rPr sz="1400" spc="-202" dirty="0" smtClean="0">
                <a:latin typeface="Times New Roman"/>
                <a:cs typeface="Times New Roman"/>
              </a:rPr>
              <a:t>R</a:t>
            </a:r>
            <a:r>
              <a:rPr sz="1400" spc="54" dirty="0" smtClean="0">
                <a:latin typeface="Times New Roman"/>
                <a:cs typeface="Times New Roman"/>
              </a:rPr>
              <a:t>e</a:t>
            </a:r>
            <a:r>
              <a:rPr sz="1400" spc="-4" dirty="0" smtClean="0">
                <a:latin typeface="Times New Roman"/>
                <a:cs typeface="Times New Roman"/>
              </a:rPr>
              <a:t>s</a:t>
            </a:r>
            <a:r>
              <a:rPr sz="1400" spc="36" dirty="0" smtClean="0">
                <a:latin typeface="Times New Roman"/>
                <a:cs typeface="Times New Roman"/>
              </a:rPr>
              <a:t>o</a:t>
            </a:r>
            <a:r>
              <a:rPr sz="1400" spc="-72" dirty="0" smtClean="0">
                <a:latin typeface="Times New Roman"/>
                <a:cs typeface="Times New Roman"/>
              </a:rPr>
              <a:t>l</a:t>
            </a:r>
            <a:r>
              <a:rPr sz="1400" spc="31" dirty="0" smtClean="0">
                <a:latin typeface="Times New Roman"/>
                <a:cs typeface="Times New Roman"/>
              </a:rPr>
              <a:t>u</a:t>
            </a:r>
            <a:r>
              <a:rPr sz="1400" spc="76" dirty="0" smtClean="0">
                <a:latin typeface="Times New Roman"/>
                <a:cs typeface="Times New Roman"/>
              </a:rPr>
              <a:t>t</a:t>
            </a:r>
            <a:r>
              <a:rPr sz="1400" spc="-72" dirty="0" smtClean="0">
                <a:latin typeface="Times New Roman"/>
                <a:cs typeface="Times New Roman"/>
              </a:rPr>
              <a:t>i</a:t>
            </a:r>
            <a:r>
              <a:rPr sz="1400" spc="36" dirty="0" smtClean="0">
                <a:latin typeface="Times New Roman"/>
                <a:cs typeface="Times New Roman"/>
              </a:rPr>
              <a:t>o</a:t>
            </a:r>
            <a:r>
              <a:rPr sz="1400" spc="27" dirty="0" smtClean="0">
                <a:latin typeface="Times New Roman"/>
                <a:cs typeface="Times New Roman"/>
              </a:rPr>
              <a:t>n</a:t>
            </a:r>
            <a:r>
              <a:rPr sz="1400" spc="-22" dirty="0" smtClean="0">
                <a:latin typeface="Times New Roman"/>
                <a:cs typeface="Times New Roman"/>
              </a:rPr>
              <a:t> </a:t>
            </a:r>
            <a:r>
              <a:rPr sz="1400" spc="-63" dirty="0" smtClean="0">
                <a:latin typeface="Times New Roman"/>
                <a:cs typeface="Times New Roman"/>
              </a:rPr>
              <a:t>P</a:t>
            </a:r>
            <a:r>
              <a:rPr sz="1400" spc="-72" dirty="0" smtClean="0">
                <a:latin typeface="Times New Roman"/>
                <a:cs typeface="Times New Roman"/>
              </a:rPr>
              <a:t>l</a:t>
            </a:r>
            <a:r>
              <a:rPr sz="1400" spc="40" dirty="0" smtClean="0">
                <a:latin typeface="Times New Roman"/>
                <a:cs typeface="Times New Roman"/>
              </a:rPr>
              <a:t>a</a:t>
            </a:r>
            <a:r>
              <a:rPr sz="1400" spc="27" dirty="0" smtClean="0">
                <a:latin typeface="Times New Roman"/>
                <a:cs typeface="Times New Roman"/>
              </a:rPr>
              <a:t>n</a:t>
            </a:r>
            <a:endParaRPr sz="1400">
              <a:latin typeface="Times New Roman"/>
              <a:cs typeface="Times New Roman"/>
            </a:endParaRPr>
          </a:p>
        </p:txBody>
      </p:sp>
      <p:sp>
        <p:nvSpPr>
          <p:cNvPr id="24" name="object 24"/>
          <p:cNvSpPr/>
          <p:nvPr/>
        </p:nvSpPr>
        <p:spPr>
          <a:xfrm>
            <a:off x="2857488" y="4000504"/>
            <a:ext cx="2500330" cy="2214578"/>
          </a:xfrm>
          <a:custGeom>
            <a:avLst/>
            <a:gdLst/>
            <a:ahLst/>
            <a:cxnLst/>
            <a:rect l="l" t="t" r="r" b="b"/>
            <a:pathLst>
              <a:path w="2531364" h="1825751">
                <a:moveTo>
                  <a:pt x="2529840" y="1825751"/>
                </a:moveTo>
                <a:lnTo>
                  <a:pt x="1524" y="1825751"/>
                </a:lnTo>
                <a:lnTo>
                  <a:pt x="0" y="1822704"/>
                </a:lnTo>
                <a:lnTo>
                  <a:pt x="0" y="1524"/>
                </a:lnTo>
                <a:lnTo>
                  <a:pt x="1524" y="0"/>
                </a:lnTo>
                <a:lnTo>
                  <a:pt x="2529840" y="0"/>
                </a:lnTo>
                <a:lnTo>
                  <a:pt x="2531364" y="1524"/>
                </a:lnTo>
                <a:lnTo>
                  <a:pt x="2531364" y="4572"/>
                </a:lnTo>
                <a:lnTo>
                  <a:pt x="9144" y="4572"/>
                </a:lnTo>
                <a:lnTo>
                  <a:pt x="4572" y="9144"/>
                </a:lnTo>
                <a:lnTo>
                  <a:pt x="9144" y="9144"/>
                </a:lnTo>
                <a:lnTo>
                  <a:pt x="9144" y="1816608"/>
                </a:lnTo>
                <a:lnTo>
                  <a:pt x="4572" y="1816608"/>
                </a:lnTo>
                <a:lnTo>
                  <a:pt x="9144" y="1821180"/>
                </a:lnTo>
                <a:lnTo>
                  <a:pt x="2531364" y="1821180"/>
                </a:lnTo>
                <a:lnTo>
                  <a:pt x="2531364" y="1822704"/>
                </a:lnTo>
                <a:lnTo>
                  <a:pt x="2529840" y="1825751"/>
                </a:lnTo>
                <a:close/>
              </a:path>
              <a:path w="2531364" h="1825751">
                <a:moveTo>
                  <a:pt x="9144" y="9144"/>
                </a:moveTo>
                <a:lnTo>
                  <a:pt x="4572" y="9144"/>
                </a:lnTo>
                <a:lnTo>
                  <a:pt x="9144" y="4572"/>
                </a:lnTo>
                <a:lnTo>
                  <a:pt x="9144" y="9144"/>
                </a:lnTo>
                <a:close/>
              </a:path>
              <a:path w="2531364" h="1825751">
                <a:moveTo>
                  <a:pt x="2522219" y="9144"/>
                </a:moveTo>
                <a:lnTo>
                  <a:pt x="9144" y="9144"/>
                </a:lnTo>
                <a:lnTo>
                  <a:pt x="9144" y="4572"/>
                </a:lnTo>
                <a:lnTo>
                  <a:pt x="2522219" y="4572"/>
                </a:lnTo>
                <a:lnTo>
                  <a:pt x="2522219" y="9144"/>
                </a:lnTo>
                <a:close/>
              </a:path>
              <a:path w="2531364" h="1825751">
                <a:moveTo>
                  <a:pt x="2522219" y="1821180"/>
                </a:moveTo>
                <a:lnTo>
                  <a:pt x="2522219" y="4572"/>
                </a:lnTo>
                <a:lnTo>
                  <a:pt x="2526791" y="9144"/>
                </a:lnTo>
                <a:lnTo>
                  <a:pt x="2531364" y="9144"/>
                </a:lnTo>
                <a:lnTo>
                  <a:pt x="2531364" y="1816608"/>
                </a:lnTo>
                <a:lnTo>
                  <a:pt x="2526791" y="1816608"/>
                </a:lnTo>
                <a:lnTo>
                  <a:pt x="2522219" y="1821180"/>
                </a:lnTo>
                <a:close/>
              </a:path>
              <a:path w="2531364" h="1825751">
                <a:moveTo>
                  <a:pt x="2531364" y="9144"/>
                </a:moveTo>
                <a:lnTo>
                  <a:pt x="2526791" y="9144"/>
                </a:lnTo>
                <a:lnTo>
                  <a:pt x="2522219" y="4572"/>
                </a:lnTo>
                <a:lnTo>
                  <a:pt x="2531364" y="4572"/>
                </a:lnTo>
                <a:lnTo>
                  <a:pt x="2531364" y="9144"/>
                </a:lnTo>
                <a:close/>
              </a:path>
              <a:path w="2531364" h="1825751">
                <a:moveTo>
                  <a:pt x="9144" y="1821180"/>
                </a:moveTo>
                <a:lnTo>
                  <a:pt x="4572" y="1816608"/>
                </a:lnTo>
                <a:lnTo>
                  <a:pt x="9144" y="1816608"/>
                </a:lnTo>
                <a:lnTo>
                  <a:pt x="9144" y="1821180"/>
                </a:lnTo>
                <a:close/>
              </a:path>
              <a:path w="2531364" h="1825751">
                <a:moveTo>
                  <a:pt x="2522219" y="1821180"/>
                </a:moveTo>
                <a:lnTo>
                  <a:pt x="9144" y="1821180"/>
                </a:lnTo>
                <a:lnTo>
                  <a:pt x="9144" y="1816608"/>
                </a:lnTo>
                <a:lnTo>
                  <a:pt x="2522219" y="1816608"/>
                </a:lnTo>
                <a:lnTo>
                  <a:pt x="2522219" y="1821180"/>
                </a:lnTo>
                <a:close/>
              </a:path>
              <a:path w="2531364" h="1825751">
                <a:moveTo>
                  <a:pt x="2531364" y="1821180"/>
                </a:moveTo>
                <a:lnTo>
                  <a:pt x="2522219" y="1821180"/>
                </a:lnTo>
                <a:lnTo>
                  <a:pt x="2526791" y="1816608"/>
                </a:lnTo>
                <a:lnTo>
                  <a:pt x="2531364" y="1816608"/>
                </a:lnTo>
                <a:lnTo>
                  <a:pt x="2531364" y="1821180"/>
                </a:lnTo>
                <a:close/>
              </a:path>
            </a:pathLst>
          </a:custGeom>
          <a:solidFill>
            <a:srgbClr val="548ED4"/>
          </a:solidFill>
        </p:spPr>
        <p:txBody>
          <a:bodyPr wrap="square" lIns="0" tIns="0" rIns="0" bIns="0" rtlCol="0">
            <a:noAutofit/>
          </a:bodyPr>
          <a:lstStyle/>
          <a:p>
            <a:endParaRPr/>
          </a:p>
        </p:txBody>
      </p:sp>
      <p:sp>
        <p:nvSpPr>
          <p:cNvPr id="25" name="object 25"/>
          <p:cNvSpPr txBox="1"/>
          <p:nvPr/>
        </p:nvSpPr>
        <p:spPr>
          <a:xfrm>
            <a:off x="2996244" y="4048445"/>
            <a:ext cx="2045855" cy="225798"/>
          </a:xfrm>
          <a:prstGeom prst="rect">
            <a:avLst/>
          </a:prstGeom>
        </p:spPr>
        <p:txBody>
          <a:bodyPr vert="horz" wrap="square" lIns="0" tIns="0" rIns="0" bIns="0" rtlCol="0">
            <a:noAutofit/>
          </a:bodyPr>
          <a:lstStyle/>
          <a:p>
            <a:pPr marL="11397"/>
            <a:r>
              <a:rPr sz="1400" spc="-202" dirty="0" smtClean="0">
                <a:latin typeface="Times New Roman"/>
                <a:cs typeface="Times New Roman"/>
              </a:rPr>
              <a:t>R</a:t>
            </a:r>
            <a:r>
              <a:rPr sz="1400" spc="54" dirty="0" smtClean="0">
                <a:latin typeface="Times New Roman"/>
                <a:cs typeface="Times New Roman"/>
              </a:rPr>
              <a:t>e</a:t>
            </a:r>
            <a:r>
              <a:rPr sz="1400" spc="-4" dirty="0" smtClean="0">
                <a:latin typeface="Times New Roman"/>
                <a:cs typeface="Times New Roman"/>
              </a:rPr>
              <a:t>s</a:t>
            </a:r>
            <a:r>
              <a:rPr sz="1400" spc="36" dirty="0" smtClean="0">
                <a:latin typeface="Times New Roman"/>
                <a:cs typeface="Times New Roman"/>
              </a:rPr>
              <a:t>o</a:t>
            </a:r>
            <a:r>
              <a:rPr sz="1400" spc="-72" dirty="0" smtClean="0">
                <a:latin typeface="Times New Roman"/>
                <a:cs typeface="Times New Roman"/>
              </a:rPr>
              <a:t>l</a:t>
            </a:r>
            <a:r>
              <a:rPr sz="1400" spc="31" dirty="0" smtClean="0">
                <a:latin typeface="Times New Roman"/>
                <a:cs typeface="Times New Roman"/>
              </a:rPr>
              <a:t>u</a:t>
            </a:r>
            <a:r>
              <a:rPr sz="1400" spc="76" dirty="0" smtClean="0">
                <a:latin typeface="Times New Roman"/>
                <a:cs typeface="Times New Roman"/>
              </a:rPr>
              <a:t>t</a:t>
            </a:r>
            <a:r>
              <a:rPr sz="1400" spc="-72" dirty="0" smtClean="0">
                <a:latin typeface="Times New Roman"/>
                <a:cs typeface="Times New Roman"/>
              </a:rPr>
              <a:t>i</a:t>
            </a:r>
            <a:r>
              <a:rPr sz="1400" spc="36" dirty="0" smtClean="0">
                <a:latin typeface="Times New Roman"/>
                <a:cs typeface="Times New Roman"/>
              </a:rPr>
              <a:t>o</a:t>
            </a:r>
            <a:r>
              <a:rPr sz="1400" spc="27" dirty="0" smtClean="0">
                <a:latin typeface="Times New Roman"/>
                <a:cs typeface="Times New Roman"/>
              </a:rPr>
              <a:t>n</a:t>
            </a:r>
            <a:r>
              <a:rPr sz="1400" spc="-22" dirty="0" smtClean="0">
                <a:latin typeface="Times New Roman"/>
                <a:cs typeface="Times New Roman"/>
              </a:rPr>
              <a:t> </a:t>
            </a:r>
            <a:r>
              <a:rPr sz="1400" spc="18" dirty="0" smtClean="0">
                <a:latin typeface="Times New Roman"/>
                <a:cs typeface="Times New Roman"/>
              </a:rPr>
              <a:t>p</a:t>
            </a:r>
            <a:r>
              <a:rPr sz="1400" spc="-58" dirty="0" smtClean="0">
                <a:latin typeface="Times New Roman"/>
                <a:cs typeface="Times New Roman"/>
              </a:rPr>
              <a:t>l</a:t>
            </a:r>
            <a:r>
              <a:rPr sz="1400" spc="40" dirty="0" smtClean="0">
                <a:latin typeface="Times New Roman"/>
                <a:cs typeface="Times New Roman"/>
              </a:rPr>
              <a:t>a</a:t>
            </a:r>
            <a:r>
              <a:rPr sz="1400" spc="27" dirty="0" smtClean="0">
                <a:latin typeface="Times New Roman"/>
                <a:cs typeface="Times New Roman"/>
              </a:rPr>
              <a:t>n</a:t>
            </a:r>
            <a:r>
              <a:rPr sz="1400" spc="-54" dirty="0" smtClean="0">
                <a:latin typeface="Times New Roman"/>
                <a:cs typeface="Times New Roman"/>
              </a:rPr>
              <a:t> </a:t>
            </a:r>
            <a:r>
              <a:rPr sz="1400" spc="63" dirty="0" smtClean="0">
                <a:latin typeface="Times New Roman"/>
                <a:cs typeface="Times New Roman"/>
              </a:rPr>
              <a:t>t</a:t>
            </a:r>
            <a:r>
              <a:rPr sz="1400" spc="36" dirty="0" smtClean="0">
                <a:latin typeface="Times New Roman"/>
                <a:cs typeface="Times New Roman"/>
              </a:rPr>
              <a:t>o</a:t>
            </a:r>
            <a:r>
              <a:rPr sz="1400" spc="-40" dirty="0" smtClean="0">
                <a:latin typeface="Times New Roman"/>
                <a:cs typeface="Times New Roman"/>
              </a:rPr>
              <a:t> </a:t>
            </a:r>
            <a:r>
              <a:rPr sz="1400" spc="31" dirty="0" smtClean="0">
                <a:latin typeface="Times New Roman"/>
                <a:cs typeface="Times New Roman"/>
              </a:rPr>
              <a:t>p</a:t>
            </a:r>
            <a:r>
              <a:rPr sz="1400" spc="-9" dirty="0" smtClean="0">
                <a:latin typeface="Times New Roman"/>
                <a:cs typeface="Times New Roman"/>
              </a:rPr>
              <a:t>r</a:t>
            </a:r>
            <a:r>
              <a:rPr sz="1400" spc="22" dirty="0" smtClean="0">
                <a:latin typeface="Times New Roman"/>
                <a:cs typeface="Times New Roman"/>
              </a:rPr>
              <a:t>o</a:t>
            </a:r>
            <a:r>
              <a:rPr sz="1400" spc="-85" dirty="0" smtClean="0">
                <a:latin typeface="Times New Roman"/>
                <a:cs typeface="Times New Roman"/>
              </a:rPr>
              <a:t>v</a:t>
            </a:r>
            <a:r>
              <a:rPr sz="1400" spc="-72" dirty="0" smtClean="0">
                <a:latin typeface="Times New Roman"/>
                <a:cs typeface="Times New Roman"/>
              </a:rPr>
              <a:t>i</a:t>
            </a:r>
            <a:r>
              <a:rPr sz="1400" spc="31" dirty="0" smtClean="0">
                <a:latin typeface="Times New Roman"/>
                <a:cs typeface="Times New Roman"/>
              </a:rPr>
              <a:t>d</a:t>
            </a:r>
            <a:r>
              <a:rPr sz="1400" spc="67" dirty="0" smtClean="0">
                <a:latin typeface="Times New Roman"/>
                <a:cs typeface="Times New Roman"/>
              </a:rPr>
              <a:t>e</a:t>
            </a:r>
            <a:r>
              <a:rPr sz="1400" spc="-22" dirty="0" smtClean="0">
                <a:latin typeface="Times New Roman"/>
                <a:cs typeface="Times New Roman"/>
              </a:rPr>
              <a:t>:</a:t>
            </a:r>
            <a:endParaRPr sz="1400">
              <a:latin typeface="Times New Roman"/>
              <a:cs typeface="Times New Roman"/>
            </a:endParaRPr>
          </a:p>
        </p:txBody>
      </p:sp>
      <p:sp>
        <p:nvSpPr>
          <p:cNvPr id="26" name="object 26"/>
          <p:cNvSpPr txBox="1"/>
          <p:nvPr/>
        </p:nvSpPr>
        <p:spPr>
          <a:xfrm>
            <a:off x="2928926" y="4357694"/>
            <a:ext cx="2357455" cy="2286016"/>
          </a:xfrm>
          <a:prstGeom prst="rect">
            <a:avLst/>
          </a:prstGeom>
        </p:spPr>
        <p:txBody>
          <a:bodyPr vert="horz" wrap="square" lIns="0" tIns="0" rIns="0" bIns="0" rtlCol="0">
            <a:noAutofit/>
          </a:bodyPr>
          <a:lstStyle/>
          <a:p>
            <a:pPr marL="268399" indent="-257572">
              <a:buFont typeface="Times New Roman"/>
              <a:buChar char="•"/>
              <a:tabLst>
                <a:tab pos="268399" algn="l"/>
              </a:tabLst>
            </a:pPr>
            <a:r>
              <a:rPr sz="1400" spc="-94" dirty="0" smtClean="0">
                <a:latin typeface="Times New Roman"/>
                <a:cs typeface="Times New Roman"/>
              </a:rPr>
              <a:t>P</a:t>
            </a:r>
            <a:r>
              <a:rPr sz="1400" spc="9" dirty="0" smtClean="0">
                <a:latin typeface="Times New Roman"/>
                <a:cs typeface="Times New Roman"/>
              </a:rPr>
              <a:t>a</a:t>
            </a:r>
            <a:r>
              <a:rPr sz="1400" spc="-76" dirty="0" smtClean="0">
                <a:latin typeface="Times New Roman"/>
                <a:cs typeface="Times New Roman"/>
              </a:rPr>
              <a:t>y</a:t>
            </a:r>
            <a:r>
              <a:rPr sz="1400" spc="18" dirty="0" smtClean="0">
                <a:latin typeface="Times New Roman"/>
                <a:cs typeface="Times New Roman"/>
              </a:rPr>
              <a:t>m</a:t>
            </a:r>
            <a:r>
              <a:rPr sz="1400" spc="67" dirty="0" smtClean="0">
                <a:latin typeface="Times New Roman"/>
                <a:cs typeface="Times New Roman"/>
              </a:rPr>
              <a:t>e</a:t>
            </a:r>
            <a:r>
              <a:rPr sz="1400" spc="18" dirty="0" smtClean="0">
                <a:latin typeface="Times New Roman"/>
                <a:cs typeface="Times New Roman"/>
              </a:rPr>
              <a:t>n</a:t>
            </a:r>
            <a:r>
              <a:rPr sz="1400" spc="72" dirty="0" smtClean="0">
                <a:latin typeface="Times New Roman"/>
                <a:cs typeface="Times New Roman"/>
              </a:rPr>
              <a:t>t</a:t>
            </a:r>
            <a:r>
              <a:rPr sz="1400" spc="-36" dirty="0" smtClean="0">
                <a:latin typeface="Times New Roman"/>
                <a:cs typeface="Times New Roman"/>
              </a:rPr>
              <a:t> </a:t>
            </a:r>
            <a:r>
              <a:rPr sz="1400" spc="36" dirty="0" smtClean="0">
                <a:latin typeface="Times New Roman"/>
                <a:cs typeface="Times New Roman"/>
              </a:rPr>
              <a:t>o</a:t>
            </a:r>
            <a:r>
              <a:rPr sz="1400" spc="-45" dirty="0" smtClean="0">
                <a:latin typeface="Times New Roman"/>
                <a:cs typeface="Times New Roman"/>
              </a:rPr>
              <a:t>f</a:t>
            </a:r>
            <a:r>
              <a:rPr sz="1400" spc="-40" dirty="0" smtClean="0">
                <a:latin typeface="Times New Roman"/>
                <a:cs typeface="Times New Roman"/>
              </a:rPr>
              <a:t> </a:t>
            </a:r>
            <a:r>
              <a:rPr sz="1400" spc="-206" dirty="0" smtClean="0">
                <a:latin typeface="Times New Roman"/>
                <a:cs typeface="Times New Roman"/>
              </a:rPr>
              <a:t>C</a:t>
            </a:r>
            <a:r>
              <a:rPr sz="1400" spc="-112" dirty="0" smtClean="0">
                <a:latin typeface="Times New Roman"/>
                <a:cs typeface="Times New Roman"/>
              </a:rPr>
              <a:t>I</a:t>
            </a:r>
            <a:r>
              <a:rPr sz="1400" spc="-188" dirty="0" smtClean="0">
                <a:latin typeface="Times New Roman"/>
                <a:cs typeface="Times New Roman"/>
              </a:rPr>
              <a:t>R</a:t>
            </a:r>
            <a:r>
              <a:rPr sz="1400" spc="-67" dirty="0" smtClean="0">
                <a:latin typeface="Times New Roman"/>
                <a:cs typeface="Times New Roman"/>
              </a:rPr>
              <a:t>P</a:t>
            </a:r>
            <a:r>
              <a:rPr sz="1400" spc="-27" dirty="0" smtClean="0">
                <a:latin typeface="Times New Roman"/>
                <a:cs typeface="Times New Roman"/>
              </a:rPr>
              <a:t> </a:t>
            </a:r>
            <a:r>
              <a:rPr sz="1400" spc="-45" dirty="0" smtClean="0">
                <a:latin typeface="Times New Roman"/>
                <a:cs typeface="Times New Roman"/>
              </a:rPr>
              <a:t>c</a:t>
            </a:r>
            <a:r>
              <a:rPr sz="1400" spc="22" dirty="0" smtClean="0">
                <a:latin typeface="Times New Roman"/>
                <a:cs typeface="Times New Roman"/>
              </a:rPr>
              <a:t>o</a:t>
            </a:r>
            <a:r>
              <a:rPr sz="1400" spc="-4" dirty="0" smtClean="0">
                <a:latin typeface="Times New Roman"/>
                <a:cs typeface="Times New Roman"/>
              </a:rPr>
              <a:t>s</a:t>
            </a:r>
            <a:r>
              <a:rPr sz="1400" spc="63" dirty="0" smtClean="0">
                <a:latin typeface="Times New Roman"/>
                <a:cs typeface="Times New Roman"/>
              </a:rPr>
              <a:t>t</a:t>
            </a:r>
            <a:r>
              <a:rPr sz="1400" dirty="0" smtClean="0">
                <a:latin typeface="Times New Roman"/>
                <a:cs typeface="Times New Roman"/>
              </a:rPr>
              <a:t>s</a:t>
            </a:r>
            <a:endParaRPr sz="1400">
              <a:latin typeface="Times New Roman"/>
              <a:cs typeface="Times New Roman"/>
            </a:endParaRPr>
          </a:p>
          <a:p>
            <a:pPr marL="268399" indent="-257572">
              <a:buFont typeface="Times New Roman"/>
              <a:buChar char="•"/>
              <a:tabLst>
                <a:tab pos="268399" algn="l"/>
              </a:tabLst>
            </a:pPr>
            <a:r>
              <a:rPr sz="1400" spc="-99" dirty="0" smtClean="0">
                <a:latin typeface="Times New Roman"/>
                <a:cs typeface="Times New Roman"/>
              </a:rPr>
              <a:t>O</a:t>
            </a:r>
            <a:r>
              <a:rPr sz="1400" spc="-193" dirty="0" smtClean="0">
                <a:latin typeface="Times New Roman"/>
                <a:cs typeface="Times New Roman"/>
              </a:rPr>
              <a:t>C</a:t>
            </a:r>
            <a:r>
              <a:rPr sz="1400" dirty="0" smtClean="0">
                <a:latin typeface="Times New Roman"/>
                <a:cs typeface="Times New Roman"/>
              </a:rPr>
              <a:t>s</a:t>
            </a:r>
            <a:r>
              <a:rPr sz="1400" spc="-31" dirty="0" smtClean="0">
                <a:latin typeface="Times New Roman"/>
                <a:cs typeface="Times New Roman"/>
              </a:rPr>
              <a:t> </a:t>
            </a:r>
            <a:r>
              <a:rPr sz="1400" spc="-9" dirty="0" smtClean="0">
                <a:latin typeface="Times New Roman"/>
                <a:cs typeface="Times New Roman"/>
              </a:rPr>
              <a:t>r</a:t>
            </a:r>
            <a:r>
              <a:rPr sz="1400" spc="67" dirty="0" smtClean="0">
                <a:latin typeface="Times New Roman"/>
                <a:cs typeface="Times New Roman"/>
              </a:rPr>
              <a:t>e</a:t>
            </a:r>
            <a:r>
              <a:rPr sz="1400" spc="18" dirty="0" smtClean="0">
                <a:latin typeface="Times New Roman"/>
                <a:cs typeface="Times New Roman"/>
              </a:rPr>
              <a:t>p</a:t>
            </a:r>
            <a:r>
              <a:rPr sz="1400" spc="27" dirty="0" smtClean="0">
                <a:latin typeface="Times New Roman"/>
                <a:cs typeface="Times New Roman"/>
              </a:rPr>
              <a:t>a</a:t>
            </a:r>
            <a:r>
              <a:rPr sz="1400" spc="-76" dirty="0" smtClean="0">
                <a:latin typeface="Times New Roman"/>
                <a:cs typeface="Times New Roman"/>
              </a:rPr>
              <a:t>y</a:t>
            </a:r>
            <a:r>
              <a:rPr sz="1400" spc="18" dirty="0" smtClean="0">
                <a:latin typeface="Times New Roman"/>
                <a:cs typeface="Times New Roman"/>
              </a:rPr>
              <a:t>m</a:t>
            </a:r>
            <a:r>
              <a:rPr sz="1400" spc="54" dirty="0" smtClean="0">
                <a:latin typeface="Times New Roman"/>
                <a:cs typeface="Times New Roman"/>
              </a:rPr>
              <a:t>e</a:t>
            </a:r>
            <a:r>
              <a:rPr sz="1400" spc="18" dirty="0" smtClean="0">
                <a:latin typeface="Times New Roman"/>
                <a:cs typeface="Times New Roman"/>
              </a:rPr>
              <a:t>n</a:t>
            </a:r>
            <a:r>
              <a:rPr sz="1400" spc="72" dirty="0" smtClean="0">
                <a:latin typeface="Times New Roman"/>
                <a:cs typeface="Times New Roman"/>
              </a:rPr>
              <a:t>t</a:t>
            </a:r>
            <a:r>
              <a:rPr sz="1400" spc="-22" dirty="0" smtClean="0">
                <a:latin typeface="Times New Roman"/>
                <a:cs typeface="Times New Roman"/>
              </a:rPr>
              <a:t> </a:t>
            </a:r>
            <a:r>
              <a:rPr sz="1400" spc="36" dirty="0" smtClean="0">
                <a:latin typeface="Times New Roman"/>
                <a:cs typeface="Times New Roman"/>
              </a:rPr>
              <a:t>o</a:t>
            </a:r>
            <a:r>
              <a:rPr sz="1400" spc="-45" dirty="0" smtClean="0">
                <a:latin typeface="Times New Roman"/>
                <a:cs typeface="Times New Roman"/>
              </a:rPr>
              <a:t>f</a:t>
            </a:r>
            <a:r>
              <a:rPr sz="1400" spc="-22" dirty="0" smtClean="0">
                <a:latin typeface="Times New Roman"/>
                <a:cs typeface="Times New Roman"/>
              </a:rPr>
              <a:t> </a:t>
            </a:r>
            <a:r>
              <a:rPr sz="1400" spc="31" dirty="0" smtClean="0">
                <a:latin typeface="Times New Roman"/>
                <a:cs typeface="Times New Roman"/>
              </a:rPr>
              <a:t>d</a:t>
            </a:r>
            <a:r>
              <a:rPr sz="1400" spc="18" dirty="0" smtClean="0">
                <a:latin typeface="Times New Roman"/>
                <a:cs typeface="Times New Roman"/>
              </a:rPr>
              <a:t>u</a:t>
            </a:r>
            <a:r>
              <a:rPr sz="1400" spc="67" dirty="0" smtClean="0">
                <a:latin typeface="Times New Roman"/>
                <a:cs typeface="Times New Roman"/>
              </a:rPr>
              <a:t>es</a:t>
            </a:r>
            <a:endParaRPr sz="1400">
              <a:latin typeface="Times New Roman"/>
              <a:cs typeface="Times New Roman"/>
            </a:endParaRPr>
          </a:p>
          <a:p>
            <a:pPr marL="268399" marR="11967" indent="-257572">
              <a:buFont typeface="Times New Roman"/>
              <a:buChar char="•"/>
              <a:tabLst>
                <a:tab pos="268399" algn="l"/>
              </a:tabLst>
            </a:pPr>
            <a:r>
              <a:rPr sz="1400" spc="-153" dirty="0" smtClean="0">
                <a:latin typeface="Times New Roman"/>
                <a:cs typeface="Times New Roman"/>
              </a:rPr>
              <a:t>H</a:t>
            </a:r>
            <a:r>
              <a:rPr sz="1400" spc="22" dirty="0" smtClean="0">
                <a:latin typeface="Times New Roman"/>
                <a:cs typeface="Times New Roman"/>
              </a:rPr>
              <a:t>o</a:t>
            </a:r>
            <a:r>
              <a:rPr sz="1400" spc="-22" dirty="0" smtClean="0">
                <a:latin typeface="Times New Roman"/>
                <a:cs typeface="Times New Roman"/>
              </a:rPr>
              <a:t>w</a:t>
            </a:r>
            <a:r>
              <a:rPr sz="1400" spc="4" dirty="0" smtClean="0">
                <a:latin typeface="Times New Roman"/>
                <a:cs typeface="Times New Roman"/>
              </a:rPr>
              <a:t> m</a:t>
            </a:r>
            <a:r>
              <a:rPr sz="1400" spc="40" dirty="0" smtClean="0">
                <a:latin typeface="Times New Roman"/>
                <a:cs typeface="Times New Roman"/>
              </a:rPr>
              <a:t>a</a:t>
            </a:r>
            <a:r>
              <a:rPr sz="1400" spc="31" dirty="0" smtClean="0">
                <a:latin typeface="Times New Roman"/>
                <a:cs typeface="Times New Roman"/>
              </a:rPr>
              <a:t>n</a:t>
            </a:r>
            <a:r>
              <a:rPr sz="1400" spc="40" dirty="0" smtClean="0">
                <a:latin typeface="Times New Roman"/>
                <a:cs typeface="Times New Roman"/>
              </a:rPr>
              <a:t>a</a:t>
            </a:r>
            <a:r>
              <a:rPr sz="1400" spc="-54" dirty="0" smtClean="0">
                <a:latin typeface="Times New Roman"/>
                <a:cs typeface="Times New Roman"/>
              </a:rPr>
              <a:t>g</a:t>
            </a:r>
            <a:r>
              <a:rPr sz="1400" spc="54" dirty="0" smtClean="0">
                <a:latin typeface="Times New Roman"/>
                <a:cs typeface="Times New Roman"/>
              </a:rPr>
              <a:t>e</a:t>
            </a:r>
            <a:r>
              <a:rPr sz="1400" spc="18" dirty="0" smtClean="0">
                <a:latin typeface="Times New Roman"/>
                <a:cs typeface="Times New Roman"/>
              </a:rPr>
              <a:t>m</a:t>
            </a:r>
            <a:r>
              <a:rPr sz="1400" spc="67" dirty="0" smtClean="0">
                <a:latin typeface="Times New Roman"/>
                <a:cs typeface="Times New Roman"/>
              </a:rPr>
              <a:t>e</a:t>
            </a:r>
            <a:r>
              <a:rPr sz="1400" spc="18" dirty="0" smtClean="0">
                <a:latin typeface="Times New Roman"/>
                <a:cs typeface="Times New Roman"/>
              </a:rPr>
              <a:t>n</a:t>
            </a:r>
            <a:r>
              <a:rPr sz="1400" spc="72" dirty="0" smtClean="0">
                <a:latin typeface="Times New Roman"/>
                <a:cs typeface="Times New Roman"/>
              </a:rPr>
              <a:t>t</a:t>
            </a:r>
            <a:r>
              <a:rPr sz="1400" spc="-54" dirty="0" smtClean="0">
                <a:latin typeface="Times New Roman"/>
                <a:cs typeface="Times New Roman"/>
              </a:rPr>
              <a:t> </a:t>
            </a:r>
            <a:r>
              <a:rPr sz="1400" spc="-18" dirty="0" smtClean="0">
                <a:latin typeface="Times New Roman"/>
                <a:cs typeface="Times New Roman"/>
              </a:rPr>
              <a:t>w</a:t>
            </a:r>
            <a:r>
              <a:rPr sz="1400" spc="-72" dirty="0" smtClean="0">
                <a:latin typeface="Times New Roman"/>
                <a:cs typeface="Times New Roman"/>
              </a:rPr>
              <a:t>ill</a:t>
            </a:r>
            <a:r>
              <a:rPr sz="1400" spc="-67" dirty="0" smtClean="0">
                <a:latin typeface="Times New Roman"/>
                <a:cs typeface="Times New Roman"/>
              </a:rPr>
              <a:t> </a:t>
            </a:r>
            <a:r>
              <a:rPr sz="1400" spc="31" dirty="0" smtClean="0">
                <a:latin typeface="Times New Roman"/>
                <a:cs typeface="Times New Roman"/>
              </a:rPr>
              <a:t>b</a:t>
            </a:r>
            <a:r>
              <a:rPr sz="1400" spc="67" dirty="0" smtClean="0">
                <a:latin typeface="Times New Roman"/>
                <a:cs typeface="Times New Roman"/>
              </a:rPr>
              <a:t>e</a:t>
            </a:r>
            <a:r>
              <a:rPr sz="1400" spc="-27" dirty="0" smtClean="0">
                <a:latin typeface="Times New Roman"/>
                <a:cs typeface="Times New Roman"/>
              </a:rPr>
              <a:t> </a:t>
            </a:r>
            <a:r>
              <a:rPr sz="1400" spc="4" dirty="0" smtClean="0">
                <a:latin typeface="Times New Roman"/>
                <a:cs typeface="Times New Roman"/>
              </a:rPr>
              <a:t>r</a:t>
            </a:r>
            <a:r>
              <a:rPr sz="1400" spc="31" dirty="0" smtClean="0">
                <a:latin typeface="Times New Roman"/>
                <a:cs typeface="Times New Roman"/>
              </a:rPr>
              <a:t>u</a:t>
            </a:r>
            <a:r>
              <a:rPr sz="1400" spc="27" dirty="0" smtClean="0">
                <a:latin typeface="Times New Roman"/>
                <a:cs typeface="Times New Roman"/>
              </a:rPr>
              <a:t>n</a:t>
            </a:r>
            <a:r>
              <a:rPr sz="1400" spc="-40" dirty="0" smtClean="0">
                <a:latin typeface="Times New Roman"/>
                <a:cs typeface="Times New Roman"/>
              </a:rPr>
              <a:t> </a:t>
            </a:r>
            <a:r>
              <a:rPr sz="1400" spc="31" dirty="0" smtClean="0">
                <a:latin typeface="Times New Roman"/>
                <a:cs typeface="Times New Roman"/>
              </a:rPr>
              <a:t>p</a:t>
            </a:r>
            <a:r>
              <a:rPr sz="1400" spc="22" dirty="0" smtClean="0">
                <a:latin typeface="Times New Roman"/>
                <a:cs typeface="Times New Roman"/>
              </a:rPr>
              <a:t>o</a:t>
            </a:r>
            <a:r>
              <a:rPr sz="1400" spc="-4" dirty="0" smtClean="0">
                <a:latin typeface="Times New Roman"/>
                <a:cs typeface="Times New Roman"/>
              </a:rPr>
              <a:t>s</a:t>
            </a:r>
            <a:r>
              <a:rPr sz="1400" spc="72" dirty="0" smtClean="0">
                <a:latin typeface="Times New Roman"/>
                <a:cs typeface="Times New Roman"/>
              </a:rPr>
              <a:t>t</a:t>
            </a:r>
            <a:r>
              <a:rPr sz="1400" spc="-22" dirty="0" smtClean="0">
                <a:latin typeface="Times New Roman"/>
                <a:cs typeface="Times New Roman"/>
              </a:rPr>
              <a:t> </a:t>
            </a:r>
            <a:r>
              <a:rPr sz="1400" spc="40" dirty="0" smtClean="0">
                <a:latin typeface="Times New Roman"/>
                <a:cs typeface="Times New Roman"/>
              </a:rPr>
              <a:t>a</a:t>
            </a:r>
            <a:r>
              <a:rPr sz="1400" spc="18" dirty="0" smtClean="0">
                <a:latin typeface="Times New Roman"/>
                <a:cs typeface="Times New Roman"/>
              </a:rPr>
              <a:t>p</a:t>
            </a:r>
            <a:r>
              <a:rPr sz="1400" spc="31" dirty="0" smtClean="0">
                <a:latin typeface="Times New Roman"/>
                <a:cs typeface="Times New Roman"/>
              </a:rPr>
              <a:t>p</a:t>
            </a:r>
            <a:r>
              <a:rPr sz="1400" spc="-9" dirty="0" smtClean="0">
                <a:latin typeface="Times New Roman"/>
                <a:cs typeface="Times New Roman"/>
              </a:rPr>
              <a:t>r</a:t>
            </a:r>
            <a:r>
              <a:rPr sz="1400" spc="22" dirty="0" smtClean="0">
                <a:latin typeface="Times New Roman"/>
                <a:cs typeface="Times New Roman"/>
              </a:rPr>
              <a:t>o</a:t>
            </a:r>
            <a:r>
              <a:rPr sz="1400" spc="-99" dirty="0" smtClean="0">
                <a:latin typeface="Times New Roman"/>
                <a:cs typeface="Times New Roman"/>
              </a:rPr>
              <a:t>v</a:t>
            </a:r>
            <a:r>
              <a:rPr sz="1400" spc="40" dirty="0" smtClean="0">
                <a:latin typeface="Times New Roman"/>
                <a:cs typeface="Times New Roman"/>
              </a:rPr>
              <a:t>a</a:t>
            </a:r>
            <a:r>
              <a:rPr sz="1400" spc="-72" dirty="0" smtClean="0">
                <a:latin typeface="Times New Roman"/>
                <a:cs typeface="Times New Roman"/>
              </a:rPr>
              <a:t>l</a:t>
            </a:r>
            <a:r>
              <a:rPr sz="1400" spc="-31" dirty="0" smtClean="0">
                <a:latin typeface="Times New Roman"/>
                <a:cs typeface="Times New Roman"/>
              </a:rPr>
              <a:t> </a:t>
            </a:r>
            <a:r>
              <a:rPr sz="1400" spc="22" dirty="0" smtClean="0">
                <a:latin typeface="Times New Roman"/>
                <a:cs typeface="Times New Roman"/>
              </a:rPr>
              <a:t>o</a:t>
            </a:r>
            <a:r>
              <a:rPr sz="1400" spc="-45" dirty="0" smtClean="0">
                <a:latin typeface="Times New Roman"/>
                <a:cs typeface="Times New Roman"/>
              </a:rPr>
              <a:t>f</a:t>
            </a:r>
            <a:r>
              <a:rPr sz="1400" spc="-36" dirty="0" smtClean="0">
                <a:latin typeface="Times New Roman"/>
                <a:cs typeface="Times New Roman"/>
              </a:rPr>
              <a:t> </a:t>
            </a:r>
            <a:r>
              <a:rPr sz="1400" spc="31" dirty="0" smtClean="0">
                <a:latin typeface="Times New Roman"/>
                <a:cs typeface="Times New Roman"/>
              </a:rPr>
              <a:t>p</a:t>
            </a:r>
            <a:r>
              <a:rPr sz="1400" spc="-72" dirty="0" smtClean="0">
                <a:latin typeface="Times New Roman"/>
                <a:cs typeface="Times New Roman"/>
              </a:rPr>
              <a:t>l</a:t>
            </a:r>
            <a:r>
              <a:rPr sz="1400" spc="40" dirty="0" smtClean="0">
                <a:latin typeface="Times New Roman"/>
                <a:cs typeface="Times New Roman"/>
              </a:rPr>
              <a:t>a</a:t>
            </a:r>
            <a:r>
              <a:rPr sz="1400" spc="27" dirty="0" smtClean="0">
                <a:latin typeface="Times New Roman"/>
                <a:cs typeface="Times New Roman"/>
              </a:rPr>
              <a:t>n</a:t>
            </a:r>
            <a:r>
              <a:rPr sz="1400" spc="-54" dirty="0" smtClean="0">
                <a:latin typeface="Times New Roman"/>
                <a:cs typeface="Times New Roman"/>
              </a:rPr>
              <a:t> </a:t>
            </a:r>
            <a:r>
              <a:rPr sz="1400" spc="-112" dirty="0" smtClean="0">
                <a:latin typeface="Times New Roman"/>
                <a:cs typeface="Times New Roman"/>
              </a:rPr>
              <a:t>I</a:t>
            </a:r>
            <a:r>
              <a:rPr sz="1400" spc="18" dirty="0" smtClean="0">
                <a:latin typeface="Times New Roman"/>
                <a:cs typeface="Times New Roman"/>
              </a:rPr>
              <a:t>mp</a:t>
            </a:r>
            <a:r>
              <a:rPr sz="1400" spc="-58" dirty="0" smtClean="0">
                <a:latin typeface="Times New Roman"/>
                <a:cs typeface="Times New Roman"/>
              </a:rPr>
              <a:t>l</a:t>
            </a:r>
            <a:r>
              <a:rPr sz="1400" spc="54" dirty="0" smtClean="0">
                <a:latin typeface="Times New Roman"/>
                <a:cs typeface="Times New Roman"/>
              </a:rPr>
              <a:t>e</a:t>
            </a:r>
            <a:r>
              <a:rPr sz="1400" spc="18" dirty="0" smtClean="0">
                <a:latin typeface="Times New Roman"/>
                <a:cs typeface="Times New Roman"/>
              </a:rPr>
              <a:t>m</a:t>
            </a:r>
            <a:r>
              <a:rPr sz="1400" spc="67" dirty="0" smtClean="0">
                <a:latin typeface="Times New Roman"/>
                <a:cs typeface="Times New Roman"/>
              </a:rPr>
              <a:t>e</a:t>
            </a:r>
            <a:r>
              <a:rPr sz="1400" spc="18" dirty="0" smtClean="0">
                <a:latin typeface="Times New Roman"/>
                <a:cs typeface="Times New Roman"/>
              </a:rPr>
              <a:t>n</a:t>
            </a:r>
            <a:r>
              <a:rPr sz="1400" spc="49" dirty="0" smtClean="0">
                <a:latin typeface="Times New Roman"/>
                <a:cs typeface="Times New Roman"/>
              </a:rPr>
              <a:t>t</a:t>
            </a:r>
            <a:r>
              <a:rPr sz="1400" spc="27" dirty="0" smtClean="0">
                <a:latin typeface="Times New Roman"/>
                <a:cs typeface="Times New Roman"/>
              </a:rPr>
              <a:t>a</a:t>
            </a:r>
            <a:r>
              <a:rPr sz="1400" spc="76" dirty="0" smtClean="0">
                <a:latin typeface="Times New Roman"/>
                <a:cs typeface="Times New Roman"/>
              </a:rPr>
              <a:t>t</a:t>
            </a:r>
            <a:r>
              <a:rPr sz="1400" spc="-72" dirty="0" smtClean="0">
                <a:latin typeface="Times New Roman"/>
                <a:cs typeface="Times New Roman"/>
              </a:rPr>
              <a:t>i</a:t>
            </a:r>
            <a:r>
              <a:rPr sz="1400" spc="36" dirty="0" smtClean="0">
                <a:latin typeface="Times New Roman"/>
                <a:cs typeface="Times New Roman"/>
              </a:rPr>
              <a:t>o</a:t>
            </a:r>
            <a:r>
              <a:rPr sz="1400" spc="27" dirty="0" smtClean="0">
                <a:latin typeface="Times New Roman"/>
                <a:cs typeface="Times New Roman"/>
              </a:rPr>
              <a:t>n</a:t>
            </a:r>
            <a:r>
              <a:rPr sz="1400" spc="13" dirty="0" smtClean="0">
                <a:latin typeface="Times New Roman"/>
                <a:cs typeface="Times New Roman"/>
              </a:rPr>
              <a:t> </a:t>
            </a:r>
            <a:r>
              <a:rPr sz="1400" spc="40" dirty="0" smtClean="0">
                <a:latin typeface="Times New Roman"/>
                <a:cs typeface="Times New Roman"/>
              </a:rPr>
              <a:t>a</a:t>
            </a:r>
            <a:r>
              <a:rPr sz="1400" spc="31" dirty="0" smtClean="0">
                <a:latin typeface="Times New Roman"/>
                <a:cs typeface="Times New Roman"/>
              </a:rPr>
              <a:t>n</a:t>
            </a:r>
            <a:r>
              <a:rPr sz="1400" spc="27" dirty="0" smtClean="0">
                <a:latin typeface="Times New Roman"/>
                <a:cs typeface="Times New Roman"/>
              </a:rPr>
              <a:t>d</a:t>
            </a:r>
            <a:r>
              <a:rPr sz="1400" spc="-54" dirty="0" smtClean="0">
                <a:latin typeface="Times New Roman"/>
                <a:cs typeface="Times New Roman"/>
              </a:rPr>
              <a:t> </a:t>
            </a:r>
            <a:r>
              <a:rPr sz="1400" spc="-4" dirty="0" smtClean="0">
                <a:latin typeface="Times New Roman"/>
                <a:cs typeface="Times New Roman"/>
              </a:rPr>
              <a:t>s</a:t>
            </a:r>
            <a:r>
              <a:rPr sz="1400" spc="31" dirty="0" smtClean="0">
                <a:latin typeface="Times New Roman"/>
                <a:cs typeface="Times New Roman"/>
              </a:rPr>
              <a:t>up</a:t>
            </a:r>
            <a:r>
              <a:rPr sz="1400" spc="54" dirty="0" smtClean="0">
                <a:latin typeface="Times New Roman"/>
                <a:cs typeface="Times New Roman"/>
              </a:rPr>
              <a:t>e</a:t>
            </a:r>
            <a:r>
              <a:rPr sz="1400" spc="18" dirty="0" smtClean="0">
                <a:latin typeface="Times New Roman"/>
                <a:cs typeface="Times New Roman"/>
              </a:rPr>
              <a:t>r</a:t>
            </a:r>
            <a:r>
              <a:rPr sz="1400" spc="-72" dirty="0" smtClean="0">
                <a:latin typeface="Times New Roman"/>
                <a:cs typeface="Times New Roman"/>
              </a:rPr>
              <a:t>vi</a:t>
            </a:r>
            <a:r>
              <a:rPr sz="1400" spc="-4" dirty="0" smtClean="0">
                <a:latin typeface="Times New Roman"/>
                <a:cs typeface="Times New Roman"/>
              </a:rPr>
              <a:t>s</a:t>
            </a:r>
            <a:r>
              <a:rPr sz="1400" spc="-72" dirty="0" smtClean="0">
                <a:latin typeface="Times New Roman"/>
                <a:cs typeface="Times New Roman"/>
              </a:rPr>
              <a:t>i</a:t>
            </a:r>
            <a:r>
              <a:rPr sz="1400" spc="36" dirty="0" smtClean="0">
                <a:latin typeface="Times New Roman"/>
                <a:cs typeface="Times New Roman"/>
              </a:rPr>
              <a:t>o</a:t>
            </a:r>
            <a:r>
              <a:rPr sz="1400" spc="27" dirty="0" smtClean="0">
                <a:latin typeface="Times New Roman"/>
                <a:cs typeface="Times New Roman"/>
              </a:rPr>
              <a:t>n</a:t>
            </a:r>
            <a:r>
              <a:rPr sz="1400" spc="-9" dirty="0" smtClean="0">
                <a:latin typeface="Times New Roman"/>
                <a:cs typeface="Times New Roman"/>
              </a:rPr>
              <a:t> </a:t>
            </a:r>
            <a:r>
              <a:rPr sz="1400" spc="22" smtClean="0">
                <a:latin typeface="Times New Roman"/>
                <a:cs typeface="Times New Roman"/>
              </a:rPr>
              <a:t>o</a:t>
            </a:r>
            <a:r>
              <a:rPr sz="1400" spc="-45" smtClean="0">
                <a:latin typeface="Times New Roman"/>
                <a:cs typeface="Times New Roman"/>
              </a:rPr>
              <a:t>f</a:t>
            </a:r>
            <a:r>
              <a:rPr sz="1400" spc="-22" smtClean="0">
                <a:latin typeface="Times New Roman"/>
                <a:cs typeface="Times New Roman"/>
              </a:rPr>
              <a:t> </a:t>
            </a:r>
            <a:r>
              <a:rPr sz="1400" spc="18" smtClean="0">
                <a:latin typeface="Times New Roman"/>
                <a:cs typeface="Times New Roman"/>
              </a:rPr>
              <a:t>p</a:t>
            </a:r>
            <a:r>
              <a:rPr sz="1400" spc="-58" smtClean="0">
                <a:latin typeface="Times New Roman"/>
                <a:cs typeface="Times New Roman"/>
              </a:rPr>
              <a:t>l</a:t>
            </a:r>
            <a:r>
              <a:rPr sz="1400" spc="40" smtClean="0">
                <a:latin typeface="Times New Roman"/>
                <a:cs typeface="Times New Roman"/>
              </a:rPr>
              <a:t>a</a:t>
            </a:r>
            <a:r>
              <a:rPr sz="1400" spc="27" smtClean="0">
                <a:latin typeface="Times New Roman"/>
                <a:cs typeface="Times New Roman"/>
              </a:rPr>
              <a:t>n</a:t>
            </a:r>
            <a:r>
              <a:rPr lang="en-US" sz="1400" spc="27" dirty="0" smtClean="0">
                <a:latin typeface="Times New Roman"/>
                <a:cs typeface="Times New Roman"/>
              </a:rPr>
              <a:t>.</a:t>
            </a:r>
          </a:p>
          <a:p>
            <a:pPr marL="268399" marR="11967" indent="-257572">
              <a:buFont typeface="Times New Roman"/>
              <a:buChar char="•"/>
              <a:tabLst>
                <a:tab pos="268399" algn="l"/>
              </a:tabLst>
            </a:pPr>
            <a:r>
              <a:rPr lang="en-US" sz="1400" spc="27" dirty="0" smtClean="0">
                <a:solidFill>
                  <a:srgbClr val="FF0000"/>
                </a:solidFill>
                <a:latin typeface="Times New Roman"/>
                <a:cs typeface="Times New Roman"/>
              </a:rPr>
              <a:t>Second amendment  -  RP provided for all stake holders. </a:t>
            </a:r>
          </a:p>
          <a:p>
            <a:pPr marL="268399" marR="11967" indent="-257572">
              <a:buFont typeface="Times New Roman"/>
              <a:buChar char="•"/>
              <a:tabLst>
                <a:tab pos="268399" algn="l"/>
              </a:tabLst>
            </a:pPr>
            <a:r>
              <a:rPr lang="en-US" sz="1400" spc="27" dirty="0" smtClean="0">
                <a:solidFill>
                  <a:srgbClr val="FF0000"/>
                </a:solidFill>
                <a:latin typeface="Times New Roman"/>
                <a:cs typeface="Times New Roman"/>
              </a:rPr>
              <a:t>Due diligence of  applicant</a:t>
            </a:r>
          </a:p>
          <a:p>
            <a:pPr marL="268399" marR="11967" indent="-257572">
              <a:buFont typeface="Times New Roman"/>
              <a:buChar char="•"/>
              <a:tabLst>
                <a:tab pos="268399" algn="l"/>
              </a:tabLst>
            </a:pPr>
            <a:endParaRPr sz="1400">
              <a:solidFill>
                <a:srgbClr val="FF0000"/>
              </a:solidFill>
              <a:latin typeface="Times New Roman"/>
              <a:cs typeface="Times New Roman"/>
            </a:endParaRPr>
          </a:p>
        </p:txBody>
      </p:sp>
      <p:sp>
        <p:nvSpPr>
          <p:cNvPr id="27" name="object 27"/>
          <p:cNvSpPr/>
          <p:nvPr/>
        </p:nvSpPr>
        <p:spPr>
          <a:xfrm>
            <a:off x="6597534" y="3146611"/>
            <a:ext cx="279862" cy="580912"/>
          </a:xfrm>
          <a:custGeom>
            <a:avLst/>
            <a:gdLst/>
            <a:ahLst/>
            <a:cxnLst/>
            <a:rect l="l" t="t" r="r" b="b"/>
            <a:pathLst>
              <a:path w="307848" h="658367">
                <a:moveTo>
                  <a:pt x="307848" y="452628"/>
                </a:moveTo>
                <a:lnTo>
                  <a:pt x="102108" y="452628"/>
                </a:lnTo>
                <a:lnTo>
                  <a:pt x="102108" y="0"/>
                </a:lnTo>
                <a:lnTo>
                  <a:pt x="307848" y="0"/>
                </a:lnTo>
                <a:lnTo>
                  <a:pt x="307848" y="452628"/>
                </a:lnTo>
                <a:close/>
              </a:path>
              <a:path w="307848" h="658367">
                <a:moveTo>
                  <a:pt x="205740" y="658367"/>
                </a:moveTo>
                <a:lnTo>
                  <a:pt x="0" y="452628"/>
                </a:lnTo>
                <a:lnTo>
                  <a:pt x="411480" y="452628"/>
                </a:lnTo>
                <a:lnTo>
                  <a:pt x="205740" y="658367"/>
                </a:lnTo>
                <a:close/>
              </a:path>
            </a:pathLst>
          </a:custGeom>
          <a:solidFill>
            <a:srgbClr val="548ED4"/>
          </a:solidFill>
        </p:spPr>
        <p:txBody>
          <a:bodyPr wrap="square" lIns="0" tIns="0" rIns="0" bIns="0" rtlCol="0">
            <a:noAutofit/>
          </a:bodyPr>
          <a:lstStyle/>
          <a:p>
            <a:endParaRPr/>
          </a:p>
        </p:txBody>
      </p:sp>
      <p:sp>
        <p:nvSpPr>
          <p:cNvPr id="28" name="object 28"/>
          <p:cNvSpPr/>
          <p:nvPr/>
        </p:nvSpPr>
        <p:spPr>
          <a:xfrm>
            <a:off x="6593378" y="3145267"/>
            <a:ext cx="381000" cy="584946"/>
          </a:xfrm>
          <a:custGeom>
            <a:avLst/>
            <a:gdLst/>
            <a:ahLst/>
            <a:cxnLst/>
            <a:rect l="l" t="t" r="r" b="b"/>
            <a:pathLst>
              <a:path w="419100" h="662939">
                <a:moveTo>
                  <a:pt x="105155" y="454151"/>
                </a:moveTo>
                <a:lnTo>
                  <a:pt x="105155" y="0"/>
                </a:lnTo>
                <a:lnTo>
                  <a:pt x="313943" y="0"/>
                </a:lnTo>
                <a:lnTo>
                  <a:pt x="313943" y="1523"/>
                </a:lnTo>
                <a:lnTo>
                  <a:pt x="108204" y="1523"/>
                </a:lnTo>
                <a:lnTo>
                  <a:pt x="106679" y="3047"/>
                </a:lnTo>
                <a:lnTo>
                  <a:pt x="108204" y="3047"/>
                </a:lnTo>
                <a:lnTo>
                  <a:pt x="108204" y="452627"/>
                </a:lnTo>
                <a:lnTo>
                  <a:pt x="106679" y="452627"/>
                </a:lnTo>
                <a:lnTo>
                  <a:pt x="105155" y="454151"/>
                </a:lnTo>
                <a:close/>
              </a:path>
              <a:path w="419100" h="662939">
                <a:moveTo>
                  <a:pt x="108204" y="3047"/>
                </a:moveTo>
                <a:lnTo>
                  <a:pt x="106679" y="3047"/>
                </a:lnTo>
                <a:lnTo>
                  <a:pt x="108204" y="1523"/>
                </a:lnTo>
                <a:lnTo>
                  <a:pt x="108204" y="3047"/>
                </a:lnTo>
                <a:close/>
              </a:path>
              <a:path w="419100" h="662939">
                <a:moveTo>
                  <a:pt x="310895" y="3047"/>
                </a:moveTo>
                <a:lnTo>
                  <a:pt x="108204" y="3047"/>
                </a:lnTo>
                <a:lnTo>
                  <a:pt x="108204" y="1523"/>
                </a:lnTo>
                <a:lnTo>
                  <a:pt x="310895" y="1523"/>
                </a:lnTo>
                <a:lnTo>
                  <a:pt x="310895" y="3047"/>
                </a:lnTo>
                <a:close/>
              </a:path>
              <a:path w="419100" h="662939">
                <a:moveTo>
                  <a:pt x="411480" y="455675"/>
                </a:moveTo>
                <a:lnTo>
                  <a:pt x="310895" y="455675"/>
                </a:lnTo>
                <a:lnTo>
                  <a:pt x="310895" y="1523"/>
                </a:lnTo>
                <a:lnTo>
                  <a:pt x="312419" y="3047"/>
                </a:lnTo>
                <a:lnTo>
                  <a:pt x="313943" y="3047"/>
                </a:lnTo>
                <a:lnTo>
                  <a:pt x="313943" y="452627"/>
                </a:lnTo>
                <a:lnTo>
                  <a:pt x="312419" y="452627"/>
                </a:lnTo>
                <a:lnTo>
                  <a:pt x="313943" y="454151"/>
                </a:lnTo>
                <a:lnTo>
                  <a:pt x="413004" y="454151"/>
                </a:lnTo>
                <a:lnTo>
                  <a:pt x="411480" y="455675"/>
                </a:lnTo>
                <a:close/>
              </a:path>
              <a:path w="419100" h="662939">
                <a:moveTo>
                  <a:pt x="313943" y="3047"/>
                </a:moveTo>
                <a:lnTo>
                  <a:pt x="312419" y="3047"/>
                </a:lnTo>
                <a:lnTo>
                  <a:pt x="310895" y="1523"/>
                </a:lnTo>
                <a:lnTo>
                  <a:pt x="313943" y="1523"/>
                </a:lnTo>
                <a:lnTo>
                  <a:pt x="313943" y="3047"/>
                </a:lnTo>
                <a:close/>
              </a:path>
              <a:path w="419100" h="662939">
                <a:moveTo>
                  <a:pt x="210311" y="662939"/>
                </a:moveTo>
                <a:lnTo>
                  <a:pt x="0" y="452627"/>
                </a:lnTo>
                <a:lnTo>
                  <a:pt x="4572" y="452627"/>
                </a:lnTo>
                <a:lnTo>
                  <a:pt x="4572" y="455675"/>
                </a:lnTo>
                <a:lnTo>
                  <a:pt x="7620" y="455675"/>
                </a:lnTo>
                <a:lnTo>
                  <a:pt x="209549" y="657605"/>
                </a:lnTo>
                <a:lnTo>
                  <a:pt x="208788" y="658367"/>
                </a:lnTo>
                <a:lnTo>
                  <a:pt x="214850" y="658367"/>
                </a:lnTo>
                <a:lnTo>
                  <a:pt x="210311" y="662939"/>
                </a:lnTo>
                <a:close/>
              </a:path>
              <a:path w="419100" h="662939">
                <a:moveTo>
                  <a:pt x="7620" y="455675"/>
                </a:moveTo>
                <a:lnTo>
                  <a:pt x="4572" y="455675"/>
                </a:lnTo>
                <a:lnTo>
                  <a:pt x="4572" y="452627"/>
                </a:lnTo>
                <a:lnTo>
                  <a:pt x="7620" y="455675"/>
                </a:lnTo>
                <a:close/>
              </a:path>
              <a:path w="419100" h="662939">
                <a:moveTo>
                  <a:pt x="108204" y="455675"/>
                </a:moveTo>
                <a:lnTo>
                  <a:pt x="7620" y="455675"/>
                </a:lnTo>
                <a:lnTo>
                  <a:pt x="4572" y="452627"/>
                </a:lnTo>
                <a:lnTo>
                  <a:pt x="105155" y="452627"/>
                </a:lnTo>
                <a:lnTo>
                  <a:pt x="105155" y="454151"/>
                </a:lnTo>
                <a:lnTo>
                  <a:pt x="108204" y="454151"/>
                </a:lnTo>
                <a:lnTo>
                  <a:pt x="108204" y="455675"/>
                </a:lnTo>
                <a:close/>
              </a:path>
              <a:path w="419100" h="662939">
                <a:moveTo>
                  <a:pt x="108204" y="454151"/>
                </a:moveTo>
                <a:lnTo>
                  <a:pt x="105155" y="454151"/>
                </a:lnTo>
                <a:lnTo>
                  <a:pt x="106679" y="452627"/>
                </a:lnTo>
                <a:lnTo>
                  <a:pt x="108204" y="452627"/>
                </a:lnTo>
                <a:lnTo>
                  <a:pt x="108204" y="454151"/>
                </a:lnTo>
                <a:close/>
              </a:path>
              <a:path w="419100" h="662939">
                <a:moveTo>
                  <a:pt x="313943" y="454151"/>
                </a:moveTo>
                <a:lnTo>
                  <a:pt x="312419" y="452627"/>
                </a:lnTo>
                <a:lnTo>
                  <a:pt x="313943" y="452627"/>
                </a:lnTo>
                <a:lnTo>
                  <a:pt x="313943" y="454151"/>
                </a:lnTo>
                <a:close/>
              </a:path>
              <a:path w="419100" h="662939">
                <a:moveTo>
                  <a:pt x="413004" y="454151"/>
                </a:moveTo>
                <a:lnTo>
                  <a:pt x="313943" y="454151"/>
                </a:lnTo>
                <a:lnTo>
                  <a:pt x="313943" y="452627"/>
                </a:lnTo>
                <a:lnTo>
                  <a:pt x="414528" y="452627"/>
                </a:lnTo>
                <a:lnTo>
                  <a:pt x="413004" y="454151"/>
                </a:lnTo>
                <a:close/>
              </a:path>
              <a:path w="419100" h="662939">
                <a:moveTo>
                  <a:pt x="214850" y="658367"/>
                </a:moveTo>
                <a:lnTo>
                  <a:pt x="210311" y="658367"/>
                </a:lnTo>
                <a:lnTo>
                  <a:pt x="209550" y="657605"/>
                </a:lnTo>
                <a:lnTo>
                  <a:pt x="414528" y="452627"/>
                </a:lnTo>
                <a:lnTo>
                  <a:pt x="416052" y="455675"/>
                </a:lnTo>
                <a:lnTo>
                  <a:pt x="214850" y="658367"/>
                </a:lnTo>
                <a:close/>
              </a:path>
              <a:path w="419100" h="662939">
                <a:moveTo>
                  <a:pt x="416074" y="455675"/>
                </a:moveTo>
                <a:lnTo>
                  <a:pt x="414528" y="452627"/>
                </a:lnTo>
                <a:lnTo>
                  <a:pt x="419100" y="452627"/>
                </a:lnTo>
                <a:lnTo>
                  <a:pt x="416074" y="455675"/>
                </a:lnTo>
                <a:close/>
              </a:path>
              <a:path w="419100" h="662939">
                <a:moveTo>
                  <a:pt x="210311" y="658367"/>
                </a:moveTo>
                <a:lnTo>
                  <a:pt x="208788" y="658367"/>
                </a:lnTo>
                <a:lnTo>
                  <a:pt x="209550" y="657605"/>
                </a:lnTo>
                <a:lnTo>
                  <a:pt x="210311" y="658367"/>
                </a:lnTo>
                <a:close/>
              </a:path>
            </a:pathLst>
          </a:custGeom>
          <a:solidFill>
            <a:srgbClr val="005089"/>
          </a:solidFill>
        </p:spPr>
        <p:txBody>
          <a:bodyPr wrap="square" lIns="0" tIns="0" rIns="0" bIns="0" rtlCol="0">
            <a:noAutofit/>
          </a:bodyPr>
          <a:lstStyle/>
          <a:p>
            <a:endParaRPr/>
          </a:p>
        </p:txBody>
      </p:sp>
      <p:sp>
        <p:nvSpPr>
          <p:cNvPr id="29" name="object 29"/>
          <p:cNvSpPr/>
          <p:nvPr/>
        </p:nvSpPr>
        <p:spPr>
          <a:xfrm>
            <a:off x="2525683" y="1847625"/>
            <a:ext cx="374073" cy="242047"/>
          </a:xfrm>
          <a:custGeom>
            <a:avLst/>
            <a:gdLst/>
            <a:ahLst/>
            <a:cxnLst/>
            <a:rect l="l" t="t" r="r" b="b"/>
            <a:pathLst>
              <a:path w="411480" h="274320">
                <a:moveTo>
                  <a:pt x="274320" y="274320"/>
                </a:moveTo>
                <a:lnTo>
                  <a:pt x="274320" y="205740"/>
                </a:lnTo>
                <a:lnTo>
                  <a:pt x="0" y="205740"/>
                </a:lnTo>
                <a:lnTo>
                  <a:pt x="0" y="68579"/>
                </a:lnTo>
                <a:lnTo>
                  <a:pt x="274320" y="68579"/>
                </a:lnTo>
                <a:lnTo>
                  <a:pt x="274320" y="0"/>
                </a:lnTo>
                <a:lnTo>
                  <a:pt x="411480" y="137160"/>
                </a:lnTo>
                <a:lnTo>
                  <a:pt x="274320" y="274320"/>
                </a:lnTo>
                <a:close/>
              </a:path>
            </a:pathLst>
          </a:custGeom>
          <a:solidFill>
            <a:srgbClr val="548ED4"/>
          </a:solidFill>
        </p:spPr>
        <p:txBody>
          <a:bodyPr wrap="square" lIns="0" tIns="0" rIns="0" bIns="0" rtlCol="0">
            <a:noAutofit/>
          </a:bodyPr>
          <a:lstStyle/>
          <a:p>
            <a:endParaRPr/>
          </a:p>
        </p:txBody>
      </p:sp>
      <p:sp>
        <p:nvSpPr>
          <p:cNvPr id="30" name="object 30"/>
          <p:cNvSpPr/>
          <p:nvPr/>
        </p:nvSpPr>
        <p:spPr>
          <a:xfrm>
            <a:off x="2524298" y="1844936"/>
            <a:ext cx="378228" cy="248770"/>
          </a:xfrm>
          <a:custGeom>
            <a:avLst/>
            <a:gdLst/>
            <a:ahLst/>
            <a:cxnLst/>
            <a:rect l="l" t="t" r="r" b="b"/>
            <a:pathLst>
              <a:path w="416051" h="281939">
                <a:moveTo>
                  <a:pt x="274319" y="4571"/>
                </a:moveTo>
                <a:lnTo>
                  <a:pt x="274319" y="0"/>
                </a:lnTo>
                <a:lnTo>
                  <a:pt x="277401" y="3047"/>
                </a:lnTo>
                <a:lnTo>
                  <a:pt x="274319" y="4571"/>
                </a:lnTo>
                <a:close/>
              </a:path>
              <a:path w="416051" h="281939">
                <a:moveTo>
                  <a:pt x="277368" y="7620"/>
                </a:moveTo>
                <a:lnTo>
                  <a:pt x="274319" y="4571"/>
                </a:lnTo>
                <a:lnTo>
                  <a:pt x="277368" y="3047"/>
                </a:lnTo>
                <a:lnTo>
                  <a:pt x="277368" y="7620"/>
                </a:lnTo>
                <a:close/>
              </a:path>
              <a:path w="416051" h="281939">
                <a:moveTo>
                  <a:pt x="409956" y="140207"/>
                </a:moveTo>
                <a:lnTo>
                  <a:pt x="277368" y="7620"/>
                </a:lnTo>
                <a:lnTo>
                  <a:pt x="277368" y="3047"/>
                </a:lnTo>
                <a:lnTo>
                  <a:pt x="414511" y="138683"/>
                </a:lnTo>
                <a:lnTo>
                  <a:pt x="411480" y="138683"/>
                </a:lnTo>
                <a:lnTo>
                  <a:pt x="409956" y="140207"/>
                </a:lnTo>
                <a:close/>
              </a:path>
              <a:path w="416051" h="281939">
                <a:moveTo>
                  <a:pt x="274319" y="71627"/>
                </a:moveTo>
                <a:lnTo>
                  <a:pt x="274319" y="4571"/>
                </a:lnTo>
                <a:lnTo>
                  <a:pt x="277368" y="7620"/>
                </a:lnTo>
                <a:lnTo>
                  <a:pt x="277368" y="70103"/>
                </a:lnTo>
                <a:lnTo>
                  <a:pt x="275843" y="70103"/>
                </a:lnTo>
                <a:lnTo>
                  <a:pt x="274319" y="71627"/>
                </a:lnTo>
                <a:close/>
              </a:path>
              <a:path w="416051" h="281939">
                <a:moveTo>
                  <a:pt x="274319" y="210311"/>
                </a:moveTo>
                <a:lnTo>
                  <a:pt x="0" y="210311"/>
                </a:lnTo>
                <a:lnTo>
                  <a:pt x="0" y="70103"/>
                </a:lnTo>
                <a:lnTo>
                  <a:pt x="274319" y="70103"/>
                </a:lnTo>
                <a:lnTo>
                  <a:pt x="274319" y="71627"/>
                </a:lnTo>
                <a:lnTo>
                  <a:pt x="3048" y="71627"/>
                </a:lnTo>
                <a:lnTo>
                  <a:pt x="1524" y="73151"/>
                </a:lnTo>
                <a:lnTo>
                  <a:pt x="3048" y="73151"/>
                </a:lnTo>
                <a:lnTo>
                  <a:pt x="3048" y="207263"/>
                </a:lnTo>
                <a:lnTo>
                  <a:pt x="1524" y="207263"/>
                </a:lnTo>
                <a:lnTo>
                  <a:pt x="3048" y="208787"/>
                </a:lnTo>
                <a:lnTo>
                  <a:pt x="274319" y="208787"/>
                </a:lnTo>
                <a:lnTo>
                  <a:pt x="274319" y="210311"/>
                </a:lnTo>
                <a:close/>
              </a:path>
              <a:path w="416051" h="281939">
                <a:moveTo>
                  <a:pt x="277368" y="73151"/>
                </a:moveTo>
                <a:lnTo>
                  <a:pt x="3048" y="73151"/>
                </a:lnTo>
                <a:lnTo>
                  <a:pt x="3048" y="71627"/>
                </a:lnTo>
                <a:lnTo>
                  <a:pt x="274319" y="71627"/>
                </a:lnTo>
                <a:lnTo>
                  <a:pt x="275843" y="70103"/>
                </a:lnTo>
                <a:lnTo>
                  <a:pt x="277368" y="70103"/>
                </a:lnTo>
                <a:lnTo>
                  <a:pt x="277368" y="73151"/>
                </a:lnTo>
                <a:close/>
              </a:path>
              <a:path w="416051" h="281939">
                <a:moveTo>
                  <a:pt x="3048" y="73151"/>
                </a:moveTo>
                <a:lnTo>
                  <a:pt x="1524" y="73151"/>
                </a:lnTo>
                <a:lnTo>
                  <a:pt x="3048" y="71627"/>
                </a:lnTo>
                <a:lnTo>
                  <a:pt x="3048" y="73151"/>
                </a:lnTo>
                <a:close/>
              </a:path>
              <a:path w="416051" h="281939">
                <a:moveTo>
                  <a:pt x="411480" y="141731"/>
                </a:moveTo>
                <a:lnTo>
                  <a:pt x="409956" y="140207"/>
                </a:lnTo>
                <a:lnTo>
                  <a:pt x="411480" y="138683"/>
                </a:lnTo>
                <a:lnTo>
                  <a:pt x="411480" y="141731"/>
                </a:lnTo>
                <a:close/>
              </a:path>
              <a:path w="416051" h="281939">
                <a:moveTo>
                  <a:pt x="414527" y="141731"/>
                </a:moveTo>
                <a:lnTo>
                  <a:pt x="411480" y="141731"/>
                </a:lnTo>
                <a:lnTo>
                  <a:pt x="411480" y="138683"/>
                </a:lnTo>
                <a:lnTo>
                  <a:pt x="414511" y="138683"/>
                </a:lnTo>
                <a:lnTo>
                  <a:pt x="416052" y="140207"/>
                </a:lnTo>
                <a:lnTo>
                  <a:pt x="414527" y="141731"/>
                </a:lnTo>
                <a:close/>
              </a:path>
              <a:path w="416051" h="281939">
                <a:moveTo>
                  <a:pt x="278891" y="277367"/>
                </a:moveTo>
                <a:lnTo>
                  <a:pt x="277368" y="277367"/>
                </a:lnTo>
                <a:lnTo>
                  <a:pt x="277368" y="272795"/>
                </a:lnTo>
                <a:lnTo>
                  <a:pt x="409956" y="140207"/>
                </a:lnTo>
                <a:lnTo>
                  <a:pt x="411480" y="141731"/>
                </a:lnTo>
                <a:lnTo>
                  <a:pt x="414527" y="141731"/>
                </a:lnTo>
                <a:lnTo>
                  <a:pt x="278891" y="277367"/>
                </a:lnTo>
                <a:close/>
              </a:path>
              <a:path w="416051" h="281939">
                <a:moveTo>
                  <a:pt x="3048" y="208787"/>
                </a:moveTo>
                <a:lnTo>
                  <a:pt x="1524" y="207263"/>
                </a:lnTo>
                <a:lnTo>
                  <a:pt x="3048" y="207263"/>
                </a:lnTo>
                <a:lnTo>
                  <a:pt x="3048" y="208787"/>
                </a:lnTo>
                <a:close/>
              </a:path>
              <a:path w="416051" h="281939">
                <a:moveTo>
                  <a:pt x="277368" y="210311"/>
                </a:moveTo>
                <a:lnTo>
                  <a:pt x="275843" y="210311"/>
                </a:lnTo>
                <a:lnTo>
                  <a:pt x="274319" y="208787"/>
                </a:lnTo>
                <a:lnTo>
                  <a:pt x="3048" y="208787"/>
                </a:lnTo>
                <a:lnTo>
                  <a:pt x="3048" y="207263"/>
                </a:lnTo>
                <a:lnTo>
                  <a:pt x="277368" y="207263"/>
                </a:lnTo>
                <a:lnTo>
                  <a:pt x="277368" y="210311"/>
                </a:lnTo>
                <a:close/>
              </a:path>
              <a:path w="416051" h="281939">
                <a:moveTo>
                  <a:pt x="274319" y="275843"/>
                </a:moveTo>
                <a:lnTo>
                  <a:pt x="274319" y="208787"/>
                </a:lnTo>
                <a:lnTo>
                  <a:pt x="275843" y="210311"/>
                </a:lnTo>
                <a:lnTo>
                  <a:pt x="277368" y="210311"/>
                </a:lnTo>
                <a:lnTo>
                  <a:pt x="277368" y="272795"/>
                </a:lnTo>
                <a:lnTo>
                  <a:pt x="274319" y="275843"/>
                </a:lnTo>
                <a:close/>
              </a:path>
              <a:path w="416051" h="281939">
                <a:moveTo>
                  <a:pt x="277368" y="277367"/>
                </a:moveTo>
                <a:lnTo>
                  <a:pt x="274319" y="275843"/>
                </a:lnTo>
                <a:lnTo>
                  <a:pt x="277368" y="272795"/>
                </a:lnTo>
                <a:lnTo>
                  <a:pt x="277368" y="277367"/>
                </a:lnTo>
                <a:close/>
              </a:path>
              <a:path w="416051" h="281939">
                <a:moveTo>
                  <a:pt x="274319" y="281939"/>
                </a:moveTo>
                <a:lnTo>
                  <a:pt x="274319" y="275843"/>
                </a:lnTo>
                <a:lnTo>
                  <a:pt x="277368" y="277367"/>
                </a:lnTo>
                <a:lnTo>
                  <a:pt x="278891" y="277367"/>
                </a:lnTo>
                <a:lnTo>
                  <a:pt x="274319" y="281939"/>
                </a:lnTo>
                <a:close/>
              </a:path>
            </a:pathLst>
          </a:custGeom>
          <a:solidFill>
            <a:srgbClr val="005089"/>
          </a:solidFill>
        </p:spPr>
        <p:txBody>
          <a:bodyPr wrap="square" lIns="0" tIns="0" rIns="0" bIns="0" rtlCol="0">
            <a:noAutofit/>
          </a:bodyPr>
          <a:lstStyle/>
          <a:p>
            <a:endParaRPr/>
          </a:p>
        </p:txBody>
      </p:sp>
      <p:sp>
        <p:nvSpPr>
          <p:cNvPr id="31" name="object 31"/>
          <p:cNvSpPr/>
          <p:nvPr/>
        </p:nvSpPr>
        <p:spPr>
          <a:xfrm>
            <a:off x="5252258" y="1851661"/>
            <a:ext cx="374073" cy="242046"/>
          </a:xfrm>
          <a:custGeom>
            <a:avLst/>
            <a:gdLst/>
            <a:ahLst/>
            <a:cxnLst/>
            <a:rect l="l" t="t" r="r" b="b"/>
            <a:pathLst>
              <a:path w="411480" h="274319">
                <a:moveTo>
                  <a:pt x="274319" y="274319"/>
                </a:moveTo>
                <a:lnTo>
                  <a:pt x="274319" y="205739"/>
                </a:lnTo>
                <a:lnTo>
                  <a:pt x="0" y="205739"/>
                </a:lnTo>
                <a:lnTo>
                  <a:pt x="0" y="68579"/>
                </a:lnTo>
                <a:lnTo>
                  <a:pt x="274319" y="68579"/>
                </a:lnTo>
                <a:lnTo>
                  <a:pt x="274319" y="0"/>
                </a:lnTo>
                <a:lnTo>
                  <a:pt x="411480" y="137159"/>
                </a:lnTo>
                <a:lnTo>
                  <a:pt x="274319" y="274319"/>
                </a:lnTo>
                <a:close/>
              </a:path>
            </a:pathLst>
          </a:custGeom>
          <a:solidFill>
            <a:srgbClr val="548ED4"/>
          </a:solidFill>
        </p:spPr>
        <p:txBody>
          <a:bodyPr wrap="square" lIns="0" tIns="0" rIns="0" bIns="0" rtlCol="0">
            <a:noAutofit/>
          </a:bodyPr>
          <a:lstStyle/>
          <a:p>
            <a:endParaRPr/>
          </a:p>
        </p:txBody>
      </p:sp>
      <p:sp>
        <p:nvSpPr>
          <p:cNvPr id="32" name="object 32"/>
          <p:cNvSpPr/>
          <p:nvPr/>
        </p:nvSpPr>
        <p:spPr>
          <a:xfrm>
            <a:off x="5250873" y="1848971"/>
            <a:ext cx="376843" cy="248770"/>
          </a:xfrm>
          <a:custGeom>
            <a:avLst/>
            <a:gdLst/>
            <a:ahLst/>
            <a:cxnLst/>
            <a:rect l="l" t="t" r="r" b="b"/>
            <a:pathLst>
              <a:path w="414527" h="281939">
                <a:moveTo>
                  <a:pt x="274319" y="4571"/>
                </a:moveTo>
                <a:lnTo>
                  <a:pt x="274319" y="0"/>
                </a:lnTo>
                <a:lnTo>
                  <a:pt x="277367" y="3047"/>
                </a:lnTo>
                <a:lnTo>
                  <a:pt x="274319" y="4571"/>
                </a:lnTo>
                <a:close/>
              </a:path>
              <a:path w="414527" h="281939">
                <a:moveTo>
                  <a:pt x="277368" y="7620"/>
                </a:moveTo>
                <a:lnTo>
                  <a:pt x="274319" y="4571"/>
                </a:lnTo>
                <a:lnTo>
                  <a:pt x="277367" y="3048"/>
                </a:lnTo>
                <a:lnTo>
                  <a:pt x="277368" y="7620"/>
                </a:lnTo>
                <a:close/>
              </a:path>
              <a:path w="414527" h="281939">
                <a:moveTo>
                  <a:pt x="410718" y="140969"/>
                </a:moveTo>
                <a:lnTo>
                  <a:pt x="277368" y="7620"/>
                </a:lnTo>
                <a:lnTo>
                  <a:pt x="277368" y="3048"/>
                </a:lnTo>
                <a:lnTo>
                  <a:pt x="414528" y="140207"/>
                </a:lnTo>
                <a:lnTo>
                  <a:pt x="411480" y="140207"/>
                </a:lnTo>
                <a:lnTo>
                  <a:pt x="410718" y="140969"/>
                </a:lnTo>
                <a:close/>
              </a:path>
              <a:path w="414527" h="281939">
                <a:moveTo>
                  <a:pt x="274319" y="71627"/>
                </a:moveTo>
                <a:lnTo>
                  <a:pt x="274319" y="4571"/>
                </a:lnTo>
                <a:lnTo>
                  <a:pt x="277368" y="7620"/>
                </a:lnTo>
                <a:lnTo>
                  <a:pt x="277368" y="70103"/>
                </a:lnTo>
                <a:lnTo>
                  <a:pt x="275843" y="70103"/>
                </a:lnTo>
                <a:lnTo>
                  <a:pt x="274319" y="71627"/>
                </a:lnTo>
                <a:close/>
              </a:path>
              <a:path w="414527" h="281939">
                <a:moveTo>
                  <a:pt x="274319" y="210311"/>
                </a:moveTo>
                <a:lnTo>
                  <a:pt x="0" y="210311"/>
                </a:lnTo>
                <a:lnTo>
                  <a:pt x="0" y="70103"/>
                </a:lnTo>
                <a:lnTo>
                  <a:pt x="274319" y="70103"/>
                </a:lnTo>
                <a:lnTo>
                  <a:pt x="274319" y="71627"/>
                </a:lnTo>
                <a:lnTo>
                  <a:pt x="3048" y="71627"/>
                </a:lnTo>
                <a:lnTo>
                  <a:pt x="1524" y="73151"/>
                </a:lnTo>
                <a:lnTo>
                  <a:pt x="3048" y="73151"/>
                </a:lnTo>
                <a:lnTo>
                  <a:pt x="3048" y="207263"/>
                </a:lnTo>
                <a:lnTo>
                  <a:pt x="1524" y="207263"/>
                </a:lnTo>
                <a:lnTo>
                  <a:pt x="3048" y="208787"/>
                </a:lnTo>
                <a:lnTo>
                  <a:pt x="274319" y="208787"/>
                </a:lnTo>
                <a:lnTo>
                  <a:pt x="274319" y="210311"/>
                </a:lnTo>
                <a:close/>
              </a:path>
              <a:path w="414527" h="281939">
                <a:moveTo>
                  <a:pt x="277368" y="73151"/>
                </a:moveTo>
                <a:lnTo>
                  <a:pt x="3048" y="73151"/>
                </a:lnTo>
                <a:lnTo>
                  <a:pt x="3048" y="71627"/>
                </a:lnTo>
                <a:lnTo>
                  <a:pt x="274319" y="71627"/>
                </a:lnTo>
                <a:lnTo>
                  <a:pt x="275843" y="70103"/>
                </a:lnTo>
                <a:lnTo>
                  <a:pt x="277368" y="70103"/>
                </a:lnTo>
                <a:lnTo>
                  <a:pt x="277368" y="73151"/>
                </a:lnTo>
                <a:close/>
              </a:path>
              <a:path w="414527" h="281939">
                <a:moveTo>
                  <a:pt x="3048" y="73151"/>
                </a:moveTo>
                <a:lnTo>
                  <a:pt x="1524" y="73151"/>
                </a:lnTo>
                <a:lnTo>
                  <a:pt x="3048" y="71627"/>
                </a:lnTo>
                <a:lnTo>
                  <a:pt x="3048" y="73151"/>
                </a:lnTo>
                <a:close/>
              </a:path>
              <a:path w="414527" h="281939">
                <a:moveTo>
                  <a:pt x="411480" y="141731"/>
                </a:moveTo>
                <a:lnTo>
                  <a:pt x="410718" y="140969"/>
                </a:lnTo>
                <a:lnTo>
                  <a:pt x="411480" y="140207"/>
                </a:lnTo>
                <a:lnTo>
                  <a:pt x="411480" y="141731"/>
                </a:lnTo>
                <a:close/>
              </a:path>
              <a:path w="414527" h="281939">
                <a:moveTo>
                  <a:pt x="413020" y="141731"/>
                </a:moveTo>
                <a:lnTo>
                  <a:pt x="411480" y="141731"/>
                </a:lnTo>
                <a:lnTo>
                  <a:pt x="411480" y="140207"/>
                </a:lnTo>
                <a:lnTo>
                  <a:pt x="414528" y="140207"/>
                </a:lnTo>
                <a:lnTo>
                  <a:pt x="413020" y="141731"/>
                </a:lnTo>
                <a:close/>
              </a:path>
              <a:path w="414527" h="281939">
                <a:moveTo>
                  <a:pt x="278842" y="277367"/>
                </a:moveTo>
                <a:lnTo>
                  <a:pt x="277368" y="277367"/>
                </a:lnTo>
                <a:lnTo>
                  <a:pt x="277368" y="274319"/>
                </a:lnTo>
                <a:lnTo>
                  <a:pt x="410718" y="140969"/>
                </a:lnTo>
                <a:lnTo>
                  <a:pt x="411480" y="141731"/>
                </a:lnTo>
                <a:lnTo>
                  <a:pt x="413020" y="141731"/>
                </a:lnTo>
                <a:lnTo>
                  <a:pt x="278842" y="277367"/>
                </a:lnTo>
                <a:close/>
              </a:path>
              <a:path w="414527" h="281939">
                <a:moveTo>
                  <a:pt x="3048" y="208787"/>
                </a:moveTo>
                <a:lnTo>
                  <a:pt x="1524" y="207263"/>
                </a:lnTo>
                <a:lnTo>
                  <a:pt x="3048" y="207263"/>
                </a:lnTo>
                <a:lnTo>
                  <a:pt x="3048" y="208787"/>
                </a:lnTo>
                <a:close/>
              </a:path>
              <a:path w="414527" h="281939">
                <a:moveTo>
                  <a:pt x="277368" y="210311"/>
                </a:moveTo>
                <a:lnTo>
                  <a:pt x="275843" y="210311"/>
                </a:lnTo>
                <a:lnTo>
                  <a:pt x="274319" y="208787"/>
                </a:lnTo>
                <a:lnTo>
                  <a:pt x="3048" y="208787"/>
                </a:lnTo>
                <a:lnTo>
                  <a:pt x="3048" y="207263"/>
                </a:lnTo>
                <a:lnTo>
                  <a:pt x="277368" y="207263"/>
                </a:lnTo>
                <a:lnTo>
                  <a:pt x="277368" y="210311"/>
                </a:lnTo>
                <a:close/>
              </a:path>
              <a:path w="414527" h="281939">
                <a:moveTo>
                  <a:pt x="274319" y="277367"/>
                </a:moveTo>
                <a:lnTo>
                  <a:pt x="274319" y="208787"/>
                </a:lnTo>
                <a:lnTo>
                  <a:pt x="275843" y="210311"/>
                </a:lnTo>
                <a:lnTo>
                  <a:pt x="277368" y="210311"/>
                </a:lnTo>
                <a:lnTo>
                  <a:pt x="277368" y="274319"/>
                </a:lnTo>
                <a:lnTo>
                  <a:pt x="274319" y="277367"/>
                </a:lnTo>
                <a:close/>
              </a:path>
              <a:path w="414527" h="281939">
                <a:moveTo>
                  <a:pt x="274319" y="281939"/>
                </a:moveTo>
                <a:lnTo>
                  <a:pt x="274319" y="277367"/>
                </a:lnTo>
                <a:lnTo>
                  <a:pt x="277368" y="274319"/>
                </a:lnTo>
                <a:lnTo>
                  <a:pt x="277368" y="277367"/>
                </a:lnTo>
                <a:lnTo>
                  <a:pt x="278842" y="277367"/>
                </a:lnTo>
                <a:lnTo>
                  <a:pt x="274319" y="281939"/>
                </a:lnTo>
                <a:close/>
              </a:path>
            </a:pathLst>
          </a:custGeom>
          <a:solidFill>
            <a:srgbClr val="005089"/>
          </a:solidFill>
        </p:spPr>
        <p:txBody>
          <a:bodyPr wrap="square" lIns="0" tIns="0" rIns="0" bIns="0" rtlCol="0">
            <a:noAutofit/>
          </a:bodyPr>
          <a:lstStyle/>
          <a:p>
            <a:endParaRPr/>
          </a:p>
        </p:txBody>
      </p:sp>
      <p:sp>
        <p:nvSpPr>
          <p:cNvPr id="33" name="object 33"/>
          <p:cNvSpPr/>
          <p:nvPr/>
        </p:nvSpPr>
        <p:spPr>
          <a:xfrm>
            <a:off x="5264727" y="4711850"/>
            <a:ext cx="374073" cy="242046"/>
          </a:xfrm>
          <a:custGeom>
            <a:avLst/>
            <a:gdLst/>
            <a:ahLst/>
            <a:cxnLst/>
            <a:rect l="l" t="t" r="r" b="b"/>
            <a:pathLst>
              <a:path w="411480" h="274319">
                <a:moveTo>
                  <a:pt x="137160" y="274319"/>
                </a:moveTo>
                <a:lnTo>
                  <a:pt x="0" y="137159"/>
                </a:lnTo>
                <a:lnTo>
                  <a:pt x="137160" y="0"/>
                </a:lnTo>
                <a:lnTo>
                  <a:pt x="137160" y="68580"/>
                </a:lnTo>
                <a:lnTo>
                  <a:pt x="411480" y="68580"/>
                </a:lnTo>
                <a:lnTo>
                  <a:pt x="411480" y="205739"/>
                </a:lnTo>
                <a:lnTo>
                  <a:pt x="137160" y="205739"/>
                </a:lnTo>
                <a:lnTo>
                  <a:pt x="137160" y="274319"/>
                </a:lnTo>
                <a:close/>
              </a:path>
            </a:pathLst>
          </a:custGeom>
          <a:solidFill>
            <a:srgbClr val="548ED4"/>
          </a:solidFill>
        </p:spPr>
        <p:txBody>
          <a:bodyPr wrap="square" lIns="0" tIns="0" rIns="0" bIns="0" rtlCol="0">
            <a:noAutofit/>
          </a:bodyPr>
          <a:lstStyle/>
          <a:p>
            <a:endParaRPr/>
          </a:p>
        </p:txBody>
      </p:sp>
      <p:sp>
        <p:nvSpPr>
          <p:cNvPr id="34" name="object 34"/>
          <p:cNvSpPr/>
          <p:nvPr/>
        </p:nvSpPr>
        <p:spPr>
          <a:xfrm>
            <a:off x="5263342" y="4710504"/>
            <a:ext cx="376844" cy="244736"/>
          </a:xfrm>
          <a:custGeom>
            <a:avLst/>
            <a:gdLst/>
            <a:ahLst/>
            <a:cxnLst/>
            <a:rect l="l" t="t" r="r" b="b"/>
            <a:pathLst>
              <a:path w="414528" h="277367">
                <a:moveTo>
                  <a:pt x="137160" y="4572"/>
                </a:moveTo>
                <a:lnTo>
                  <a:pt x="137160" y="1524"/>
                </a:lnTo>
                <a:lnTo>
                  <a:pt x="138684" y="0"/>
                </a:lnTo>
                <a:lnTo>
                  <a:pt x="140208" y="0"/>
                </a:lnTo>
                <a:lnTo>
                  <a:pt x="140208" y="1524"/>
                </a:lnTo>
                <a:lnTo>
                  <a:pt x="137160" y="4572"/>
                </a:lnTo>
                <a:close/>
              </a:path>
              <a:path w="414528" h="277367">
                <a:moveTo>
                  <a:pt x="3810" y="137922"/>
                </a:moveTo>
                <a:lnTo>
                  <a:pt x="3048" y="137160"/>
                </a:lnTo>
                <a:lnTo>
                  <a:pt x="1524" y="137160"/>
                </a:lnTo>
                <a:lnTo>
                  <a:pt x="137160" y="1524"/>
                </a:lnTo>
                <a:lnTo>
                  <a:pt x="137160" y="4572"/>
                </a:lnTo>
                <a:lnTo>
                  <a:pt x="3810" y="137922"/>
                </a:lnTo>
                <a:close/>
              </a:path>
              <a:path w="414528" h="277367">
                <a:moveTo>
                  <a:pt x="411480" y="71628"/>
                </a:moveTo>
                <a:lnTo>
                  <a:pt x="138684" y="71628"/>
                </a:lnTo>
                <a:lnTo>
                  <a:pt x="137160" y="70104"/>
                </a:lnTo>
                <a:lnTo>
                  <a:pt x="137160" y="4572"/>
                </a:lnTo>
                <a:lnTo>
                  <a:pt x="140208" y="1524"/>
                </a:lnTo>
                <a:lnTo>
                  <a:pt x="140208" y="68580"/>
                </a:lnTo>
                <a:lnTo>
                  <a:pt x="138684" y="68580"/>
                </a:lnTo>
                <a:lnTo>
                  <a:pt x="140208" y="70104"/>
                </a:lnTo>
                <a:lnTo>
                  <a:pt x="411480" y="70104"/>
                </a:lnTo>
                <a:lnTo>
                  <a:pt x="411480" y="71628"/>
                </a:lnTo>
                <a:close/>
              </a:path>
              <a:path w="414528" h="277367">
                <a:moveTo>
                  <a:pt x="140208" y="70104"/>
                </a:moveTo>
                <a:lnTo>
                  <a:pt x="138684" y="68580"/>
                </a:lnTo>
                <a:lnTo>
                  <a:pt x="140208" y="68580"/>
                </a:lnTo>
                <a:lnTo>
                  <a:pt x="140208" y="70104"/>
                </a:lnTo>
                <a:close/>
              </a:path>
              <a:path w="414528" h="277367">
                <a:moveTo>
                  <a:pt x="414528" y="71628"/>
                </a:moveTo>
                <a:lnTo>
                  <a:pt x="413004" y="71628"/>
                </a:lnTo>
                <a:lnTo>
                  <a:pt x="411480" y="70104"/>
                </a:lnTo>
                <a:lnTo>
                  <a:pt x="140208" y="70104"/>
                </a:lnTo>
                <a:lnTo>
                  <a:pt x="140208" y="68580"/>
                </a:lnTo>
                <a:lnTo>
                  <a:pt x="414528" y="68580"/>
                </a:lnTo>
                <a:lnTo>
                  <a:pt x="414528" y="71628"/>
                </a:lnTo>
                <a:close/>
              </a:path>
              <a:path w="414528" h="277367">
                <a:moveTo>
                  <a:pt x="411480" y="207264"/>
                </a:moveTo>
                <a:lnTo>
                  <a:pt x="411480" y="70104"/>
                </a:lnTo>
                <a:lnTo>
                  <a:pt x="413004" y="71628"/>
                </a:lnTo>
                <a:lnTo>
                  <a:pt x="414528" y="71628"/>
                </a:lnTo>
                <a:lnTo>
                  <a:pt x="414528" y="205740"/>
                </a:lnTo>
                <a:lnTo>
                  <a:pt x="413004" y="205740"/>
                </a:lnTo>
                <a:lnTo>
                  <a:pt x="411480" y="207264"/>
                </a:lnTo>
                <a:close/>
              </a:path>
              <a:path w="414528" h="277367">
                <a:moveTo>
                  <a:pt x="3048" y="138684"/>
                </a:moveTo>
                <a:lnTo>
                  <a:pt x="0" y="138684"/>
                </a:lnTo>
                <a:lnTo>
                  <a:pt x="0" y="137160"/>
                </a:lnTo>
                <a:lnTo>
                  <a:pt x="3048" y="137160"/>
                </a:lnTo>
                <a:lnTo>
                  <a:pt x="3048" y="138684"/>
                </a:lnTo>
                <a:close/>
              </a:path>
              <a:path w="414528" h="277367">
                <a:moveTo>
                  <a:pt x="3048" y="138684"/>
                </a:moveTo>
                <a:lnTo>
                  <a:pt x="3048" y="137160"/>
                </a:lnTo>
                <a:lnTo>
                  <a:pt x="3810" y="137922"/>
                </a:lnTo>
                <a:lnTo>
                  <a:pt x="3048" y="138684"/>
                </a:lnTo>
                <a:close/>
              </a:path>
              <a:path w="414528" h="277367">
                <a:moveTo>
                  <a:pt x="137160" y="274320"/>
                </a:moveTo>
                <a:lnTo>
                  <a:pt x="1524" y="138684"/>
                </a:lnTo>
                <a:lnTo>
                  <a:pt x="3048" y="138684"/>
                </a:lnTo>
                <a:lnTo>
                  <a:pt x="3810" y="137922"/>
                </a:lnTo>
                <a:lnTo>
                  <a:pt x="137160" y="271272"/>
                </a:lnTo>
                <a:lnTo>
                  <a:pt x="137160" y="274320"/>
                </a:lnTo>
                <a:close/>
              </a:path>
              <a:path w="414528" h="277367">
                <a:moveTo>
                  <a:pt x="140208" y="274320"/>
                </a:moveTo>
                <a:lnTo>
                  <a:pt x="137160" y="271272"/>
                </a:lnTo>
                <a:lnTo>
                  <a:pt x="137160" y="205740"/>
                </a:lnTo>
                <a:lnTo>
                  <a:pt x="411480" y="205740"/>
                </a:lnTo>
                <a:lnTo>
                  <a:pt x="411480" y="207264"/>
                </a:lnTo>
                <a:lnTo>
                  <a:pt x="140208" y="207264"/>
                </a:lnTo>
                <a:lnTo>
                  <a:pt x="138684" y="208788"/>
                </a:lnTo>
                <a:lnTo>
                  <a:pt x="140208" y="208788"/>
                </a:lnTo>
                <a:lnTo>
                  <a:pt x="140208" y="274320"/>
                </a:lnTo>
                <a:close/>
              </a:path>
              <a:path w="414528" h="277367">
                <a:moveTo>
                  <a:pt x="414528" y="208788"/>
                </a:moveTo>
                <a:lnTo>
                  <a:pt x="140208" y="208788"/>
                </a:lnTo>
                <a:lnTo>
                  <a:pt x="140208" y="207264"/>
                </a:lnTo>
                <a:lnTo>
                  <a:pt x="411480" y="207264"/>
                </a:lnTo>
                <a:lnTo>
                  <a:pt x="413004" y="205740"/>
                </a:lnTo>
                <a:lnTo>
                  <a:pt x="414528" y="205740"/>
                </a:lnTo>
                <a:lnTo>
                  <a:pt x="414528" y="208788"/>
                </a:lnTo>
                <a:close/>
              </a:path>
              <a:path w="414528" h="277367">
                <a:moveTo>
                  <a:pt x="140208" y="208788"/>
                </a:moveTo>
                <a:lnTo>
                  <a:pt x="138684" y="208788"/>
                </a:lnTo>
                <a:lnTo>
                  <a:pt x="140208" y="207264"/>
                </a:lnTo>
                <a:lnTo>
                  <a:pt x="140208" y="208788"/>
                </a:lnTo>
                <a:close/>
              </a:path>
              <a:path w="414528" h="277367">
                <a:moveTo>
                  <a:pt x="138176" y="275336"/>
                </a:moveTo>
                <a:lnTo>
                  <a:pt x="137160" y="274320"/>
                </a:lnTo>
                <a:lnTo>
                  <a:pt x="137160" y="271272"/>
                </a:lnTo>
                <a:lnTo>
                  <a:pt x="140208" y="274320"/>
                </a:lnTo>
                <a:lnTo>
                  <a:pt x="138176" y="275336"/>
                </a:lnTo>
                <a:close/>
              </a:path>
              <a:path w="414528" h="277367">
                <a:moveTo>
                  <a:pt x="137160" y="275844"/>
                </a:moveTo>
                <a:lnTo>
                  <a:pt x="137160" y="274320"/>
                </a:lnTo>
                <a:lnTo>
                  <a:pt x="138176" y="275336"/>
                </a:lnTo>
                <a:lnTo>
                  <a:pt x="137160" y="275844"/>
                </a:lnTo>
                <a:close/>
              </a:path>
              <a:path w="414528" h="277367">
                <a:moveTo>
                  <a:pt x="140208" y="277368"/>
                </a:moveTo>
                <a:lnTo>
                  <a:pt x="138684" y="277368"/>
                </a:lnTo>
                <a:lnTo>
                  <a:pt x="138684" y="275844"/>
                </a:lnTo>
                <a:lnTo>
                  <a:pt x="138176" y="275336"/>
                </a:lnTo>
                <a:lnTo>
                  <a:pt x="140208" y="274320"/>
                </a:lnTo>
                <a:lnTo>
                  <a:pt x="140208" y="277368"/>
                </a:lnTo>
                <a:close/>
              </a:path>
            </a:pathLst>
          </a:custGeom>
          <a:solidFill>
            <a:srgbClr val="005089"/>
          </a:solidFill>
        </p:spPr>
        <p:txBody>
          <a:bodyPr wrap="square" lIns="0" tIns="0" rIns="0" bIns="0" rtlCol="0">
            <a:noAutofit/>
          </a:bodyPr>
          <a:lstStyle/>
          <a:p>
            <a:endParaRPr/>
          </a:p>
        </p:txBody>
      </p:sp>
      <p:sp>
        <p:nvSpPr>
          <p:cNvPr id="35" name="object 35"/>
          <p:cNvSpPr/>
          <p:nvPr/>
        </p:nvSpPr>
        <p:spPr>
          <a:xfrm>
            <a:off x="217517" y="4113454"/>
            <a:ext cx="439188" cy="403412"/>
          </a:xfrm>
          <a:custGeom>
            <a:avLst/>
            <a:gdLst/>
            <a:ahLst/>
            <a:cxnLst/>
            <a:rect l="l" t="t" r="r" b="b"/>
            <a:pathLst>
              <a:path w="483107" h="457200">
                <a:moveTo>
                  <a:pt x="483107" y="228600"/>
                </a:moveTo>
                <a:lnTo>
                  <a:pt x="0" y="228600"/>
                </a:lnTo>
                <a:lnTo>
                  <a:pt x="242316" y="0"/>
                </a:lnTo>
                <a:lnTo>
                  <a:pt x="483107" y="228600"/>
                </a:lnTo>
                <a:close/>
              </a:path>
              <a:path w="483107" h="457200">
                <a:moveTo>
                  <a:pt x="362712" y="457200"/>
                </a:moveTo>
                <a:lnTo>
                  <a:pt x="120395" y="457200"/>
                </a:lnTo>
                <a:lnTo>
                  <a:pt x="120395" y="228600"/>
                </a:lnTo>
                <a:lnTo>
                  <a:pt x="362712" y="228600"/>
                </a:lnTo>
                <a:lnTo>
                  <a:pt x="362712" y="457200"/>
                </a:lnTo>
                <a:close/>
              </a:path>
            </a:pathLst>
          </a:custGeom>
          <a:solidFill>
            <a:srgbClr val="90C446"/>
          </a:solidFill>
        </p:spPr>
        <p:txBody>
          <a:bodyPr wrap="square" lIns="0" tIns="0" rIns="0" bIns="0" rtlCol="0">
            <a:noAutofit/>
          </a:bodyPr>
          <a:lstStyle/>
          <a:p>
            <a:endParaRPr/>
          </a:p>
        </p:txBody>
      </p:sp>
      <p:sp>
        <p:nvSpPr>
          <p:cNvPr id="36" name="object 36"/>
          <p:cNvSpPr/>
          <p:nvPr/>
        </p:nvSpPr>
        <p:spPr>
          <a:xfrm>
            <a:off x="189808" y="4097318"/>
            <a:ext cx="495992" cy="430306"/>
          </a:xfrm>
          <a:custGeom>
            <a:avLst/>
            <a:gdLst/>
            <a:ahLst/>
            <a:cxnLst/>
            <a:rect l="l" t="t" r="r" b="b"/>
            <a:pathLst>
              <a:path w="545591" h="487680">
                <a:moveTo>
                  <a:pt x="138684" y="259080"/>
                </a:moveTo>
                <a:lnTo>
                  <a:pt x="0" y="259080"/>
                </a:lnTo>
                <a:lnTo>
                  <a:pt x="272795" y="0"/>
                </a:lnTo>
                <a:lnTo>
                  <a:pt x="301680" y="27432"/>
                </a:lnTo>
                <a:lnTo>
                  <a:pt x="263652" y="27432"/>
                </a:lnTo>
                <a:lnTo>
                  <a:pt x="272034" y="35389"/>
                </a:lnTo>
                <a:lnTo>
                  <a:pt x="63703" y="233172"/>
                </a:lnTo>
                <a:lnTo>
                  <a:pt x="30480" y="233172"/>
                </a:lnTo>
                <a:lnTo>
                  <a:pt x="39624" y="256032"/>
                </a:lnTo>
                <a:lnTo>
                  <a:pt x="138684" y="256032"/>
                </a:lnTo>
                <a:lnTo>
                  <a:pt x="138684" y="259080"/>
                </a:lnTo>
                <a:close/>
              </a:path>
              <a:path w="545591" h="487680">
                <a:moveTo>
                  <a:pt x="272034" y="35389"/>
                </a:moveTo>
                <a:lnTo>
                  <a:pt x="263652" y="27432"/>
                </a:lnTo>
                <a:lnTo>
                  <a:pt x="280416" y="27432"/>
                </a:lnTo>
                <a:lnTo>
                  <a:pt x="272034" y="35389"/>
                </a:lnTo>
                <a:close/>
              </a:path>
              <a:path w="545591" h="487680">
                <a:moveTo>
                  <a:pt x="504443" y="256032"/>
                </a:moveTo>
                <a:lnTo>
                  <a:pt x="272034" y="35389"/>
                </a:lnTo>
                <a:lnTo>
                  <a:pt x="280416" y="27432"/>
                </a:lnTo>
                <a:lnTo>
                  <a:pt x="301680" y="27432"/>
                </a:lnTo>
                <a:lnTo>
                  <a:pt x="518312" y="233172"/>
                </a:lnTo>
                <a:lnTo>
                  <a:pt x="513587" y="233172"/>
                </a:lnTo>
                <a:lnTo>
                  <a:pt x="504443" y="256032"/>
                </a:lnTo>
                <a:close/>
              </a:path>
              <a:path w="545591" h="487680">
                <a:moveTo>
                  <a:pt x="39624" y="256032"/>
                </a:moveTo>
                <a:lnTo>
                  <a:pt x="30480" y="233172"/>
                </a:lnTo>
                <a:lnTo>
                  <a:pt x="63703" y="233172"/>
                </a:lnTo>
                <a:lnTo>
                  <a:pt x="39624" y="256032"/>
                </a:lnTo>
                <a:close/>
              </a:path>
              <a:path w="545591" h="487680">
                <a:moveTo>
                  <a:pt x="138684" y="256032"/>
                </a:moveTo>
                <a:lnTo>
                  <a:pt x="39624" y="256032"/>
                </a:lnTo>
                <a:lnTo>
                  <a:pt x="63703" y="233172"/>
                </a:lnTo>
                <a:lnTo>
                  <a:pt x="164592" y="233172"/>
                </a:lnTo>
                <a:lnTo>
                  <a:pt x="164592" y="246888"/>
                </a:lnTo>
                <a:lnTo>
                  <a:pt x="138684" y="246888"/>
                </a:lnTo>
                <a:lnTo>
                  <a:pt x="138684" y="256032"/>
                </a:lnTo>
                <a:close/>
              </a:path>
              <a:path w="545591" h="487680">
                <a:moveTo>
                  <a:pt x="379476" y="475488"/>
                </a:moveTo>
                <a:lnTo>
                  <a:pt x="379476" y="233172"/>
                </a:lnTo>
                <a:lnTo>
                  <a:pt x="480364" y="233172"/>
                </a:lnTo>
                <a:lnTo>
                  <a:pt x="494812" y="246888"/>
                </a:lnTo>
                <a:lnTo>
                  <a:pt x="405384" y="246888"/>
                </a:lnTo>
                <a:lnTo>
                  <a:pt x="393191" y="259080"/>
                </a:lnTo>
                <a:lnTo>
                  <a:pt x="405384" y="259080"/>
                </a:lnTo>
                <a:lnTo>
                  <a:pt x="405384" y="461772"/>
                </a:lnTo>
                <a:lnTo>
                  <a:pt x="393191" y="461772"/>
                </a:lnTo>
                <a:lnTo>
                  <a:pt x="379476" y="475488"/>
                </a:lnTo>
                <a:close/>
              </a:path>
              <a:path w="545591" h="487680">
                <a:moveTo>
                  <a:pt x="542382" y="256032"/>
                </a:moveTo>
                <a:lnTo>
                  <a:pt x="504443" y="256032"/>
                </a:lnTo>
                <a:lnTo>
                  <a:pt x="513587" y="233172"/>
                </a:lnTo>
                <a:lnTo>
                  <a:pt x="518312" y="233172"/>
                </a:lnTo>
                <a:lnTo>
                  <a:pt x="542382" y="256032"/>
                </a:lnTo>
                <a:close/>
              </a:path>
              <a:path w="545591" h="487680">
                <a:moveTo>
                  <a:pt x="405384" y="487680"/>
                </a:moveTo>
                <a:lnTo>
                  <a:pt x="138684" y="487680"/>
                </a:lnTo>
                <a:lnTo>
                  <a:pt x="138684" y="246888"/>
                </a:lnTo>
                <a:lnTo>
                  <a:pt x="150876" y="259080"/>
                </a:lnTo>
                <a:lnTo>
                  <a:pt x="164592" y="259080"/>
                </a:lnTo>
                <a:lnTo>
                  <a:pt x="164592" y="461772"/>
                </a:lnTo>
                <a:lnTo>
                  <a:pt x="150876" y="461772"/>
                </a:lnTo>
                <a:lnTo>
                  <a:pt x="164592" y="475488"/>
                </a:lnTo>
                <a:lnTo>
                  <a:pt x="405384" y="475488"/>
                </a:lnTo>
                <a:lnTo>
                  <a:pt x="405384" y="487680"/>
                </a:lnTo>
                <a:close/>
              </a:path>
              <a:path w="545591" h="487680">
                <a:moveTo>
                  <a:pt x="164592" y="259080"/>
                </a:moveTo>
                <a:lnTo>
                  <a:pt x="150876" y="259080"/>
                </a:lnTo>
                <a:lnTo>
                  <a:pt x="138684" y="246888"/>
                </a:lnTo>
                <a:lnTo>
                  <a:pt x="164592" y="246888"/>
                </a:lnTo>
                <a:lnTo>
                  <a:pt x="164592" y="259080"/>
                </a:lnTo>
                <a:close/>
              </a:path>
              <a:path w="545591" h="487680">
                <a:moveTo>
                  <a:pt x="405384" y="259080"/>
                </a:moveTo>
                <a:lnTo>
                  <a:pt x="393191" y="259080"/>
                </a:lnTo>
                <a:lnTo>
                  <a:pt x="405384" y="246888"/>
                </a:lnTo>
                <a:lnTo>
                  <a:pt x="405384" y="259080"/>
                </a:lnTo>
                <a:close/>
              </a:path>
              <a:path w="545591" h="487680">
                <a:moveTo>
                  <a:pt x="545591" y="259080"/>
                </a:moveTo>
                <a:lnTo>
                  <a:pt x="405384" y="259080"/>
                </a:lnTo>
                <a:lnTo>
                  <a:pt x="405384" y="246888"/>
                </a:lnTo>
                <a:lnTo>
                  <a:pt x="494812" y="246888"/>
                </a:lnTo>
                <a:lnTo>
                  <a:pt x="504443" y="256032"/>
                </a:lnTo>
                <a:lnTo>
                  <a:pt x="542382" y="256032"/>
                </a:lnTo>
                <a:lnTo>
                  <a:pt x="545591" y="259080"/>
                </a:lnTo>
                <a:close/>
              </a:path>
              <a:path w="545591" h="487680">
                <a:moveTo>
                  <a:pt x="164592" y="475488"/>
                </a:moveTo>
                <a:lnTo>
                  <a:pt x="150876" y="461772"/>
                </a:lnTo>
                <a:lnTo>
                  <a:pt x="164592" y="461772"/>
                </a:lnTo>
                <a:lnTo>
                  <a:pt x="164592" y="475488"/>
                </a:lnTo>
                <a:close/>
              </a:path>
              <a:path w="545591" h="487680">
                <a:moveTo>
                  <a:pt x="379476" y="475488"/>
                </a:moveTo>
                <a:lnTo>
                  <a:pt x="164592" y="475488"/>
                </a:lnTo>
                <a:lnTo>
                  <a:pt x="164592" y="461772"/>
                </a:lnTo>
                <a:lnTo>
                  <a:pt x="379476" y="461772"/>
                </a:lnTo>
                <a:lnTo>
                  <a:pt x="379476" y="475488"/>
                </a:lnTo>
                <a:close/>
              </a:path>
              <a:path w="545591" h="487680">
                <a:moveTo>
                  <a:pt x="405384" y="475488"/>
                </a:moveTo>
                <a:lnTo>
                  <a:pt x="379476" y="475488"/>
                </a:lnTo>
                <a:lnTo>
                  <a:pt x="393191" y="461772"/>
                </a:lnTo>
                <a:lnTo>
                  <a:pt x="405384" y="461772"/>
                </a:lnTo>
                <a:lnTo>
                  <a:pt x="405384" y="475488"/>
                </a:lnTo>
                <a:close/>
              </a:path>
            </a:pathLst>
          </a:custGeom>
          <a:solidFill>
            <a:srgbClr val="FFFFFF"/>
          </a:solidFill>
        </p:spPr>
        <p:txBody>
          <a:bodyPr wrap="square" lIns="0" tIns="0" rIns="0" bIns="0" rtlCol="0">
            <a:noAutofit/>
          </a:bodyPr>
          <a:lstStyle/>
          <a:p>
            <a:endParaRPr/>
          </a:p>
        </p:txBody>
      </p:sp>
      <p:sp>
        <p:nvSpPr>
          <p:cNvPr id="37" name="object 37"/>
          <p:cNvSpPr txBox="1"/>
          <p:nvPr/>
        </p:nvSpPr>
        <p:spPr>
          <a:xfrm>
            <a:off x="924981" y="4058720"/>
            <a:ext cx="860714" cy="399490"/>
          </a:xfrm>
          <a:prstGeom prst="rect">
            <a:avLst/>
          </a:prstGeom>
        </p:spPr>
        <p:txBody>
          <a:bodyPr vert="horz" wrap="square" lIns="0" tIns="0" rIns="0" bIns="0" rtlCol="0">
            <a:noAutofit/>
          </a:bodyPr>
          <a:lstStyle/>
          <a:p>
            <a:pPr marL="11397" marR="11397">
              <a:lnSpc>
                <a:spcPts val="1570"/>
              </a:lnSpc>
            </a:pPr>
            <a:r>
              <a:rPr sz="1400" spc="-220" dirty="0" smtClean="0">
                <a:latin typeface="Times New Roman"/>
                <a:cs typeface="Times New Roman"/>
              </a:rPr>
              <a:t>A</a:t>
            </a:r>
            <a:r>
              <a:rPr sz="1400" spc="-45" dirty="0" smtClean="0">
                <a:latin typeface="Times New Roman"/>
                <a:cs typeface="Times New Roman"/>
              </a:rPr>
              <a:t>cc</a:t>
            </a:r>
            <a:r>
              <a:rPr sz="1400" spc="67" dirty="0" smtClean="0">
                <a:latin typeface="Times New Roman"/>
                <a:cs typeface="Times New Roman"/>
              </a:rPr>
              <a:t>e</a:t>
            </a:r>
            <a:r>
              <a:rPr sz="1400" spc="18" dirty="0" smtClean="0">
                <a:latin typeface="Times New Roman"/>
                <a:cs typeface="Times New Roman"/>
              </a:rPr>
              <a:t>p</a:t>
            </a:r>
            <a:r>
              <a:rPr sz="1400" spc="72" dirty="0" smtClean="0">
                <a:latin typeface="Times New Roman"/>
                <a:cs typeface="Times New Roman"/>
              </a:rPr>
              <a:t>t</a:t>
            </a:r>
            <a:r>
              <a:rPr sz="1400" spc="-22" dirty="0" smtClean="0">
                <a:latin typeface="Times New Roman"/>
                <a:cs typeface="Times New Roman"/>
              </a:rPr>
              <a:t> </a:t>
            </a:r>
            <a:r>
              <a:rPr sz="1400" spc="40" dirty="0" smtClean="0">
                <a:latin typeface="Times New Roman"/>
                <a:cs typeface="Times New Roman"/>
              </a:rPr>
              <a:t>a</a:t>
            </a:r>
            <a:r>
              <a:rPr sz="1400" spc="31" dirty="0" smtClean="0">
                <a:latin typeface="Times New Roman"/>
                <a:cs typeface="Times New Roman"/>
              </a:rPr>
              <a:t>n</a:t>
            </a:r>
            <a:r>
              <a:rPr sz="1400" spc="27" dirty="0" smtClean="0">
                <a:latin typeface="Times New Roman"/>
                <a:cs typeface="Times New Roman"/>
              </a:rPr>
              <a:t>d</a:t>
            </a:r>
            <a:r>
              <a:rPr sz="1400" spc="13" dirty="0" smtClean="0">
                <a:latin typeface="Times New Roman"/>
                <a:cs typeface="Times New Roman"/>
              </a:rPr>
              <a:t> </a:t>
            </a:r>
            <a:r>
              <a:rPr sz="1400" spc="-72" dirty="0" smtClean="0">
                <a:latin typeface="Times New Roman"/>
                <a:cs typeface="Times New Roman"/>
              </a:rPr>
              <a:t>i</a:t>
            </a:r>
            <a:r>
              <a:rPr sz="1400" spc="18" dirty="0" smtClean="0">
                <a:latin typeface="Times New Roman"/>
                <a:cs typeface="Times New Roman"/>
              </a:rPr>
              <a:t>m</a:t>
            </a:r>
            <a:r>
              <a:rPr sz="1400" spc="31" dirty="0" smtClean="0">
                <a:latin typeface="Times New Roman"/>
                <a:cs typeface="Times New Roman"/>
              </a:rPr>
              <a:t>p</a:t>
            </a:r>
            <a:r>
              <a:rPr sz="1400" spc="-72" dirty="0" smtClean="0">
                <a:latin typeface="Times New Roman"/>
                <a:cs typeface="Times New Roman"/>
              </a:rPr>
              <a:t>l</a:t>
            </a:r>
            <a:r>
              <a:rPr sz="1400" spc="67" dirty="0" smtClean="0">
                <a:latin typeface="Times New Roman"/>
                <a:cs typeface="Times New Roman"/>
              </a:rPr>
              <a:t>e</a:t>
            </a:r>
            <a:r>
              <a:rPr sz="1400" spc="4" dirty="0" smtClean="0">
                <a:latin typeface="Times New Roman"/>
                <a:cs typeface="Times New Roman"/>
              </a:rPr>
              <a:t>m</a:t>
            </a:r>
            <a:r>
              <a:rPr sz="1400" spc="67" dirty="0" smtClean="0">
                <a:latin typeface="Times New Roman"/>
                <a:cs typeface="Times New Roman"/>
              </a:rPr>
              <a:t>e</a:t>
            </a:r>
            <a:r>
              <a:rPr sz="1400" spc="18" dirty="0" smtClean="0">
                <a:latin typeface="Times New Roman"/>
                <a:cs typeface="Times New Roman"/>
              </a:rPr>
              <a:t>n</a:t>
            </a:r>
            <a:r>
              <a:rPr sz="1400" spc="72" dirty="0" smtClean="0">
                <a:latin typeface="Times New Roman"/>
                <a:cs typeface="Times New Roman"/>
              </a:rPr>
              <a:t>t</a:t>
            </a:r>
            <a:endParaRPr sz="1400">
              <a:latin typeface="Times New Roman"/>
              <a:cs typeface="Times New Roman"/>
            </a:endParaRPr>
          </a:p>
        </p:txBody>
      </p:sp>
      <p:sp>
        <p:nvSpPr>
          <p:cNvPr id="38" name="object 38"/>
          <p:cNvSpPr/>
          <p:nvPr/>
        </p:nvSpPr>
        <p:spPr>
          <a:xfrm>
            <a:off x="441960" y="4906832"/>
            <a:ext cx="328352" cy="403412"/>
          </a:xfrm>
          <a:custGeom>
            <a:avLst/>
            <a:gdLst/>
            <a:ahLst/>
            <a:cxnLst/>
            <a:rect l="l" t="t" r="r" b="b"/>
            <a:pathLst>
              <a:path w="361187" h="457200">
                <a:moveTo>
                  <a:pt x="361187" y="228600"/>
                </a:moveTo>
                <a:lnTo>
                  <a:pt x="120395" y="228600"/>
                </a:lnTo>
                <a:lnTo>
                  <a:pt x="120395" y="0"/>
                </a:lnTo>
                <a:lnTo>
                  <a:pt x="361187" y="0"/>
                </a:lnTo>
                <a:lnTo>
                  <a:pt x="361187" y="228600"/>
                </a:lnTo>
                <a:close/>
              </a:path>
              <a:path w="361187" h="457200">
                <a:moveTo>
                  <a:pt x="240791" y="457200"/>
                </a:moveTo>
                <a:lnTo>
                  <a:pt x="0" y="228600"/>
                </a:lnTo>
                <a:lnTo>
                  <a:pt x="481583" y="228600"/>
                </a:lnTo>
                <a:lnTo>
                  <a:pt x="240791" y="457200"/>
                </a:lnTo>
                <a:close/>
              </a:path>
            </a:pathLst>
          </a:custGeom>
          <a:solidFill>
            <a:srgbClr val="FF0000"/>
          </a:solidFill>
        </p:spPr>
        <p:txBody>
          <a:bodyPr wrap="square" lIns="0" tIns="0" rIns="0" bIns="0" rtlCol="0">
            <a:noAutofit/>
          </a:bodyPr>
          <a:lstStyle/>
          <a:p>
            <a:endParaRPr/>
          </a:p>
        </p:txBody>
      </p:sp>
      <p:sp>
        <p:nvSpPr>
          <p:cNvPr id="39" name="object 39"/>
          <p:cNvSpPr/>
          <p:nvPr/>
        </p:nvSpPr>
        <p:spPr>
          <a:xfrm>
            <a:off x="412865" y="4894729"/>
            <a:ext cx="495992" cy="430306"/>
          </a:xfrm>
          <a:custGeom>
            <a:avLst/>
            <a:gdLst/>
            <a:ahLst/>
            <a:cxnLst/>
            <a:rect l="l" t="t" r="r" b="b"/>
            <a:pathLst>
              <a:path w="545591" h="487680">
                <a:moveTo>
                  <a:pt x="140208" y="242315"/>
                </a:moveTo>
                <a:lnTo>
                  <a:pt x="140208" y="0"/>
                </a:lnTo>
                <a:lnTo>
                  <a:pt x="406908" y="0"/>
                </a:lnTo>
                <a:lnTo>
                  <a:pt x="406908" y="13716"/>
                </a:lnTo>
                <a:lnTo>
                  <a:pt x="164592" y="13716"/>
                </a:lnTo>
                <a:lnTo>
                  <a:pt x="152400" y="25907"/>
                </a:lnTo>
                <a:lnTo>
                  <a:pt x="164592" y="25907"/>
                </a:lnTo>
                <a:lnTo>
                  <a:pt x="164592" y="228600"/>
                </a:lnTo>
                <a:lnTo>
                  <a:pt x="152400" y="228600"/>
                </a:lnTo>
                <a:lnTo>
                  <a:pt x="140208" y="242315"/>
                </a:lnTo>
                <a:close/>
              </a:path>
              <a:path w="545591" h="487680">
                <a:moveTo>
                  <a:pt x="164592" y="25907"/>
                </a:moveTo>
                <a:lnTo>
                  <a:pt x="152400" y="25907"/>
                </a:lnTo>
                <a:lnTo>
                  <a:pt x="164592" y="13716"/>
                </a:lnTo>
                <a:lnTo>
                  <a:pt x="164592" y="25907"/>
                </a:lnTo>
                <a:close/>
              </a:path>
              <a:path w="545591" h="487680">
                <a:moveTo>
                  <a:pt x="381000" y="25907"/>
                </a:moveTo>
                <a:lnTo>
                  <a:pt x="164592" y="25907"/>
                </a:lnTo>
                <a:lnTo>
                  <a:pt x="164592" y="13716"/>
                </a:lnTo>
                <a:lnTo>
                  <a:pt x="381000" y="13716"/>
                </a:lnTo>
                <a:lnTo>
                  <a:pt x="381000" y="25907"/>
                </a:lnTo>
                <a:close/>
              </a:path>
              <a:path w="545591" h="487680">
                <a:moveTo>
                  <a:pt x="483351" y="254508"/>
                </a:moveTo>
                <a:lnTo>
                  <a:pt x="381000" y="254508"/>
                </a:lnTo>
                <a:lnTo>
                  <a:pt x="381000" y="13716"/>
                </a:lnTo>
                <a:lnTo>
                  <a:pt x="393191" y="25907"/>
                </a:lnTo>
                <a:lnTo>
                  <a:pt x="406908" y="25907"/>
                </a:lnTo>
                <a:lnTo>
                  <a:pt x="406908" y="228600"/>
                </a:lnTo>
                <a:lnTo>
                  <a:pt x="393191" y="228600"/>
                </a:lnTo>
                <a:lnTo>
                  <a:pt x="406908" y="242315"/>
                </a:lnTo>
                <a:lnTo>
                  <a:pt x="496275" y="242315"/>
                </a:lnTo>
                <a:lnTo>
                  <a:pt x="483351" y="254508"/>
                </a:lnTo>
                <a:close/>
              </a:path>
              <a:path w="545591" h="487680">
                <a:moveTo>
                  <a:pt x="406908" y="25907"/>
                </a:moveTo>
                <a:lnTo>
                  <a:pt x="393191" y="25907"/>
                </a:lnTo>
                <a:lnTo>
                  <a:pt x="381000" y="13716"/>
                </a:lnTo>
                <a:lnTo>
                  <a:pt x="406908" y="13716"/>
                </a:lnTo>
                <a:lnTo>
                  <a:pt x="406908" y="25907"/>
                </a:lnTo>
                <a:close/>
              </a:path>
              <a:path w="545591" h="487680">
                <a:moveTo>
                  <a:pt x="272795" y="487680"/>
                </a:moveTo>
                <a:lnTo>
                  <a:pt x="0" y="228600"/>
                </a:lnTo>
                <a:lnTo>
                  <a:pt x="140208" y="228600"/>
                </a:lnTo>
                <a:lnTo>
                  <a:pt x="140208" y="233172"/>
                </a:lnTo>
                <a:lnTo>
                  <a:pt x="41148" y="233172"/>
                </a:lnTo>
                <a:lnTo>
                  <a:pt x="32004" y="254508"/>
                </a:lnTo>
                <a:lnTo>
                  <a:pt x="63621" y="254508"/>
                </a:lnTo>
                <a:lnTo>
                  <a:pt x="272824" y="453118"/>
                </a:lnTo>
                <a:lnTo>
                  <a:pt x="263652" y="461772"/>
                </a:lnTo>
                <a:lnTo>
                  <a:pt x="300075" y="461772"/>
                </a:lnTo>
                <a:lnTo>
                  <a:pt x="272795" y="487680"/>
                </a:lnTo>
                <a:close/>
              </a:path>
              <a:path w="545591" h="487680">
                <a:moveTo>
                  <a:pt x="164592" y="242315"/>
                </a:moveTo>
                <a:lnTo>
                  <a:pt x="140208" y="242315"/>
                </a:lnTo>
                <a:lnTo>
                  <a:pt x="152400" y="228600"/>
                </a:lnTo>
                <a:lnTo>
                  <a:pt x="164592" y="228600"/>
                </a:lnTo>
                <a:lnTo>
                  <a:pt x="164592" y="242315"/>
                </a:lnTo>
                <a:close/>
              </a:path>
              <a:path w="545591" h="487680">
                <a:moveTo>
                  <a:pt x="406908" y="242315"/>
                </a:moveTo>
                <a:lnTo>
                  <a:pt x="393191" y="228600"/>
                </a:lnTo>
                <a:lnTo>
                  <a:pt x="406908" y="228600"/>
                </a:lnTo>
                <a:lnTo>
                  <a:pt x="406908" y="242315"/>
                </a:lnTo>
                <a:close/>
              </a:path>
              <a:path w="545591" h="487680">
                <a:moveTo>
                  <a:pt x="496275" y="242315"/>
                </a:moveTo>
                <a:lnTo>
                  <a:pt x="406908" y="242315"/>
                </a:lnTo>
                <a:lnTo>
                  <a:pt x="406908" y="228600"/>
                </a:lnTo>
                <a:lnTo>
                  <a:pt x="545591" y="228600"/>
                </a:lnTo>
                <a:lnTo>
                  <a:pt x="540777" y="233172"/>
                </a:lnTo>
                <a:lnTo>
                  <a:pt x="505967" y="233172"/>
                </a:lnTo>
                <a:lnTo>
                  <a:pt x="496275" y="242315"/>
                </a:lnTo>
                <a:close/>
              </a:path>
              <a:path w="545591" h="487680">
                <a:moveTo>
                  <a:pt x="63621" y="254508"/>
                </a:moveTo>
                <a:lnTo>
                  <a:pt x="32004" y="254508"/>
                </a:lnTo>
                <a:lnTo>
                  <a:pt x="41148" y="233172"/>
                </a:lnTo>
                <a:lnTo>
                  <a:pt x="63621" y="254508"/>
                </a:lnTo>
                <a:close/>
              </a:path>
              <a:path w="545591" h="487680">
                <a:moveTo>
                  <a:pt x="164592" y="254508"/>
                </a:moveTo>
                <a:lnTo>
                  <a:pt x="63621" y="254508"/>
                </a:lnTo>
                <a:lnTo>
                  <a:pt x="41148" y="233172"/>
                </a:lnTo>
                <a:lnTo>
                  <a:pt x="140208" y="233172"/>
                </a:lnTo>
                <a:lnTo>
                  <a:pt x="140208" y="242315"/>
                </a:lnTo>
                <a:lnTo>
                  <a:pt x="164592" y="242315"/>
                </a:lnTo>
                <a:lnTo>
                  <a:pt x="164592" y="254508"/>
                </a:lnTo>
                <a:close/>
              </a:path>
              <a:path w="545591" h="487680">
                <a:moveTo>
                  <a:pt x="300075" y="461772"/>
                </a:moveTo>
                <a:lnTo>
                  <a:pt x="281940" y="461772"/>
                </a:lnTo>
                <a:lnTo>
                  <a:pt x="272824" y="453118"/>
                </a:lnTo>
                <a:lnTo>
                  <a:pt x="505967" y="233172"/>
                </a:lnTo>
                <a:lnTo>
                  <a:pt x="513587" y="254508"/>
                </a:lnTo>
                <a:lnTo>
                  <a:pt x="518312" y="254508"/>
                </a:lnTo>
                <a:lnTo>
                  <a:pt x="300075" y="461772"/>
                </a:lnTo>
                <a:close/>
              </a:path>
              <a:path w="545591" h="487680">
                <a:moveTo>
                  <a:pt x="518312" y="254508"/>
                </a:moveTo>
                <a:lnTo>
                  <a:pt x="513587" y="254508"/>
                </a:lnTo>
                <a:lnTo>
                  <a:pt x="505967" y="233172"/>
                </a:lnTo>
                <a:lnTo>
                  <a:pt x="540777" y="233172"/>
                </a:lnTo>
                <a:lnTo>
                  <a:pt x="518312" y="254508"/>
                </a:lnTo>
                <a:close/>
              </a:path>
              <a:path w="545591" h="487680">
                <a:moveTo>
                  <a:pt x="281940" y="461772"/>
                </a:moveTo>
                <a:lnTo>
                  <a:pt x="263652" y="461772"/>
                </a:lnTo>
                <a:lnTo>
                  <a:pt x="272824" y="453118"/>
                </a:lnTo>
                <a:lnTo>
                  <a:pt x="281940" y="461772"/>
                </a:lnTo>
                <a:close/>
              </a:path>
            </a:pathLst>
          </a:custGeom>
          <a:solidFill>
            <a:srgbClr val="FFFFFF"/>
          </a:solidFill>
        </p:spPr>
        <p:txBody>
          <a:bodyPr wrap="square" lIns="0" tIns="0" rIns="0" bIns="0" rtlCol="0">
            <a:noAutofit/>
          </a:bodyPr>
          <a:lstStyle/>
          <a:p>
            <a:endParaRPr/>
          </a:p>
        </p:txBody>
      </p:sp>
      <p:sp>
        <p:nvSpPr>
          <p:cNvPr id="40" name="object 40"/>
          <p:cNvSpPr txBox="1"/>
          <p:nvPr/>
        </p:nvSpPr>
        <p:spPr>
          <a:xfrm>
            <a:off x="1149463" y="4651646"/>
            <a:ext cx="829540" cy="797859"/>
          </a:xfrm>
          <a:prstGeom prst="rect">
            <a:avLst/>
          </a:prstGeom>
        </p:spPr>
        <p:txBody>
          <a:bodyPr vert="horz" wrap="square" lIns="0" tIns="0" rIns="0" bIns="0" rtlCol="0">
            <a:noAutofit/>
          </a:bodyPr>
          <a:lstStyle/>
          <a:p>
            <a:pPr marL="11397" marR="11397">
              <a:lnSpc>
                <a:spcPct val="91500"/>
              </a:lnSpc>
            </a:pPr>
            <a:r>
              <a:rPr sz="1400" spc="-202" dirty="0" smtClean="0">
                <a:latin typeface="Times New Roman"/>
                <a:cs typeface="Times New Roman"/>
              </a:rPr>
              <a:t>R</a:t>
            </a:r>
            <a:r>
              <a:rPr sz="1400" spc="54" dirty="0" smtClean="0">
                <a:latin typeface="Times New Roman"/>
                <a:cs typeface="Times New Roman"/>
              </a:rPr>
              <a:t>e</a:t>
            </a:r>
            <a:r>
              <a:rPr sz="1400" spc="-63" dirty="0" smtClean="0">
                <a:latin typeface="Times New Roman"/>
                <a:cs typeface="Times New Roman"/>
              </a:rPr>
              <a:t>j</a:t>
            </a:r>
            <a:r>
              <a:rPr sz="1400" spc="67" dirty="0" smtClean="0">
                <a:latin typeface="Times New Roman"/>
                <a:cs typeface="Times New Roman"/>
              </a:rPr>
              <a:t>e</a:t>
            </a:r>
            <a:r>
              <a:rPr sz="1400" spc="-45" dirty="0" smtClean="0">
                <a:latin typeface="Times New Roman"/>
                <a:cs typeface="Times New Roman"/>
              </a:rPr>
              <a:t>c</a:t>
            </a:r>
            <a:r>
              <a:rPr sz="1400" spc="72" dirty="0" smtClean="0">
                <a:latin typeface="Times New Roman"/>
                <a:cs typeface="Times New Roman"/>
              </a:rPr>
              <a:t>t</a:t>
            </a:r>
            <a:r>
              <a:rPr sz="1400" spc="-22" dirty="0" smtClean="0">
                <a:latin typeface="Times New Roman"/>
                <a:cs typeface="Times New Roman"/>
              </a:rPr>
              <a:t> </a:t>
            </a:r>
            <a:r>
              <a:rPr sz="1400" spc="-9" dirty="0" smtClean="0">
                <a:latin typeface="Times New Roman"/>
                <a:cs typeface="Times New Roman"/>
              </a:rPr>
              <a:t>–</a:t>
            </a:r>
            <a:r>
              <a:rPr sz="1400" spc="-4" dirty="0" smtClean="0">
                <a:latin typeface="Times New Roman"/>
                <a:cs typeface="Times New Roman"/>
              </a:rPr>
              <a:t> </a:t>
            </a:r>
            <a:r>
              <a:rPr sz="1400" spc="-58" dirty="0" smtClean="0">
                <a:latin typeface="Times New Roman"/>
                <a:cs typeface="Times New Roman"/>
              </a:rPr>
              <a:t>c</a:t>
            </a:r>
            <a:r>
              <a:rPr sz="1400" spc="36" dirty="0" smtClean="0">
                <a:latin typeface="Times New Roman"/>
                <a:cs typeface="Times New Roman"/>
              </a:rPr>
              <a:t>o</a:t>
            </a:r>
            <a:r>
              <a:rPr sz="1400" spc="18" dirty="0" smtClean="0">
                <a:latin typeface="Times New Roman"/>
                <a:cs typeface="Times New Roman"/>
              </a:rPr>
              <a:t>mp</a:t>
            </a:r>
            <a:r>
              <a:rPr sz="1400" spc="40" dirty="0" smtClean="0">
                <a:latin typeface="Times New Roman"/>
                <a:cs typeface="Times New Roman"/>
              </a:rPr>
              <a:t>a</a:t>
            </a:r>
            <a:r>
              <a:rPr sz="1400" spc="18" dirty="0" smtClean="0">
                <a:latin typeface="Times New Roman"/>
                <a:cs typeface="Times New Roman"/>
              </a:rPr>
              <a:t>n</a:t>
            </a:r>
            <a:r>
              <a:rPr sz="1400" spc="-72" dirty="0" smtClean="0">
                <a:latin typeface="Times New Roman"/>
                <a:cs typeface="Times New Roman"/>
              </a:rPr>
              <a:t>y</a:t>
            </a:r>
            <a:r>
              <a:rPr sz="1400" spc="-36" dirty="0" smtClean="0">
                <a:latin typeface="Times New Roman"/>
                <a:cs typeface="Times New Roman"/>
              </a:rPr>
              <a:t> </a:t>
            </a:r>
            <a:r>
              <a:rPr sz="1400" spc="-54" dirty="0" smtClean="0">
                <a:latin typeface="Times New Roman"/>
                <a:cs typeface="Times New Roman"/>
              </a:rPr>
              <a:t>g</a:t>
            </a:r>
            <a:r>
              <a:rPr sz="1400" spc="22" dirty="0" smtClean="0">
                <a:latin typeface="Times New Roman"/>
                <a:cs typeface="Times New Roman"/>
              </a:rPr>
              <a:t>o</a:t>
            </a:r>
            <a:r>
              <a:rPr sz="1400" spc="67" dirty="0" smtClean="0">
                <a:latin typeface="Times New Roman"/>
                <a:cs typeface="Times New Roman"/>
              </a:rPr>
              <a:t>es</a:t>
            </a:r>
            <a:r>
              <a:rPr sz="1400" spc="-31" dirty="0" smtClean="0">
                <a:latin typeface="Times New Roman"/>
                <a:cs typeface="Times New Roman"/>
              </a:rPr>
              <a:t> </a:t>
            </a:r>
            <a:r>
              <a:rPr sz="1400" spc="-58" dirty="0" smtClean="0">
                <a:latin typeface="Times New Roman"/>
                <a:cs typeface="Times New Roman"/>
              </a:rPr>
              <a:t>i</a:t>
            </a:r>
            <a:r>
              <a:rPr sz="1400" spc="4" dirty="0" smtClean="0">
                <a:latin typeface="Times New Roman"/>
                <a:cs typeface="Times New Roman"/>
              </a:rPr>
              <a:t>n</a:t>
            </a:r>
            <a:r>
              <a:rPr sz="1400" spc="76" dirty="0" smtClean="0">
                <a:latin typeface="Times New Roman"/>
                <a:cs typeface="Times New Roman"/>
              </a:rPr>
              <a:t>t</a:t>
            </a:r>
            <a:r>
              <a:rPr sz="1400" spc="36" dirty="0" smtClean="0">
                <a:latin typeface="Times New Roman"/>
                <a:cs typeface="Times New Roman"/>
              </a:rPr>
              <a:t>o</a:t>
            </a:r>
            <a:r>
              <a:rPr sz="1400" spc="18" dirty="0" smtClean="0">
                <a:latin typeface="Times New Roman"/>
                <a:cs typeface="Times New Roman"/>
              </a:rPr>
              <a:t> </a:t>
            </a:r>
            <a:r>
              <a:rPr sz="1400" spc="-72" dirty="0" smtClean="0">
                <a:latin typeface="Times New Roman"/>
                <a:cs typeface="Times New Roman"/>
              </a:rPr>
              <a:t>l</a:t>
            </a:r>
            <a:r>
              <a:rPr sz="1400" spc="-58" dirty="0" smtClean="0">
                <a:latin typeface="Times New Roman"/>
                <a:cs typeface="Times New Roman"/>
              </a:rPr>
              <a:t>i</a:t>
            </a:r>
            <a:r>
              <a:rPr sz="1400" spc="18" dirty="0" smtClean="0">
                <a:latin typeface="Times New Roman"/>
                <a:cs typeface="Times New Roman"/>
              </a:rPr>
              <a:t>q</a:t>
            </a:r>
            <a:r>
              <a:rPr sz="1400" spc="31" dirty="0" smtClean="0">
                <a:latin typeface="Times New Roman"/>
                <a:cs typeface="Times New Roman"/>
              </a:rPr>
              <a:t>u</a:t>
            </a:r>
            <a:r>
              <a:rPr sz="1400" spc="-72" dirty="0" smtClean="0">
                <a:latin typeface="Times New Roman"/>
                <a:cs typeface="Times New Roman"/>
              </a:rPr>
              <a:t>i</a:t>
            </a:r>
            <a:r>
              <a:rPr sz="1400" spc="31" dirty="0" smtClean="0">
                <a:latin typeface="Times New Roman"/>
                <a:cs typeface="Times New Roman"/>
              </a:rPr>
              <a:t>d</a:t>
            </a:r>
            <a:r>
              <a:rPr sz="1400" spc="27" dirty="0" smtClean="0">
                <a:latin typeface="Times New Roman"/>
                <a:cs typeface="Times New Roman"/>
              </a:rPr>
              <a:t>a</a:t>
            </a:r>
            <a:r>
              <a:rPr sz="1400" spc="76" dirty="0" smtClean="0">
                <a:latin typeface="Times New Roman"/>
                <a:cs typeface="Times New Roman"/>
              </a:rPr>
              <a:t>t</a:t>
            </a:r>
            <a:r>
              <a:rPr sz="1400" spc="-72" dirty="0" smtClean="0">
                <a:latin typeface="Times New Roman"/>
                <a:cs typeface="Times New Roman"/>
              </a:rPr>
              <a:t>i</a:t>
            </a:r>
            <a:r>
              <a:rPr sz="1400" spc="36" dirty="0" smtClean="0">
                <a:latin typeface="Times New Roman"/>
                <a:cs typeface="Times New Roman"/>
              </a:rPr>
              <a:t>o</a:t>
            </a:r>
            <a:r>
              <a:rPr sz="1400" spc="27" dirty="0" smtClean="0">
                <a:latin typeface="Times New Roman"/>
                <a:cs typeface="Times New Roman"/>
              </a:rPr>
              <a:t>n</a:t>
            </a:r>
            <a:endParaRPr sz="1400">
              <a:latin typeface="Times New Roman"/>
              <a:cs typeface="Times New Roman"/>
            </a:endParaRPr>
          </a:p>
        </p:txBody>
      </p:sp>
      <p:sp>
        <p:nvSpPr>
          <p:cNvPr id="41" name="object 41"/>
          <p:cNvSpPr/>
          <p:nvPr/>
        </p:nvSpPr>
        <p:spPr>
          <a:xfrm>
            <a:off x="2507672" y="4715883"/>
            <a:ext cx="374072" cy="242046"/>
          </a:xfrm>
          <a:custGeom>
            <a:avLst/>
            <a:gdLst/>
            <a:ahLst/>
            <a:cxnLst/>
            <a:rect l="l" t="t" r="r" b="b"/>
            <a:pathLst>
              <a:path w="411479" h="274319">
                <a:moveTo>
                  <a:pt x="137159" y="274319"/>
                </a:moveTo>
                <a:lnTo>
                  <a:pt x="0" y="137160"/>
                </a:lnTo>
                <a:lnTo>
                  <a:pt x="137159" y="0"/>
                </a:lnTo>
                <a:lnTo>
                  <a:pt x="137159" y="68580"/>
                </a:lnTo>
                <a:lnTo>
                  <a:pt x="411479" y="68580"/>
                </a:lnTo>
                <a:lnTo>
                  <a:pt x="411479" y="205739"/>
                </a:lnTo>
                <a:lnTo>
                  <a:pt x="137159" y="205739"/>
                </a:lnTo>
                <a:lnTo>
                  <a:pt x="137159" y="274319"/>
                </a:lnTo>
                <a:close/>
              </a:path>
            </a:pathLst>
          </a:custGeom>
          <a:solidFill>
            <a:srgbClr val="548ED4"/>
          </a:solidFill>
        </p:spPr>
        <p:txBody>
          <a:bodyPr wrap="square" lIns="0" tIns="0" rIns="0" bIns="0" rtlCol="0">
            <a:noAutofit/>
          </a:bodyPr>
          <a:lstStyle/>
          <a:p>
            <a:endParaRPr/>
          </a:p>
        </p:txBody>
      </p:sp>
      <p:sp>
        <p:nvSpPr>
          <p:cNvPr id="42" name="object 42"/>
          <p:cNvSpPr/>
          <p:nvPr/>
        </p:nvSpPr>
        <p:spPr>
          <a:xfrm>
            <a:off x="2506288" y="4714539"/>
            <a:ext cx="376843" cy="244736"/>
          </a:xfrm>
          <a:custGeom>
            <a:avLst/>
            <a:gdLst/>
            <a:ahLst/>
            <a:cxnLst/>
            <a:rect l="l" t="t" r="r" b="b"/>
            <a:pathLst>
              <a:path w="414527" h="277368">
                <a:moveTo>
                  <a:pt x="140208" y="277368"/>
                </a:moveTo>
                <a:lnTo>
                  <a:pt x="137160" y="277368"/>
                </a:lnTo>
                <a:lnTo>
                  <a:pt x="0" y="140208"/>
                </a:lnTo>
                <a:lnTo>
                  <a:pt x="0" y="137160"/>
                </a:lnTo>
                <a:lnTo>
                  <a:pt x="137160" y="0"/>
                </a:lnTo>
                <a:lnTo>
                  <a:pt x="140208" y="0"/>
                </a:lnTo>
                <a:lnTo>
                  <a:pt x="140208" y="1524"/>
                </a:lnTo>
                <a:lnTo>
                  <a:pt x="137160" y="1524"/>
                </a:lnTo>
                <a:lnTo>
                  <a:pt x="137160" y="6096"/>
                </a:lnTo>
                <a:lnTo>
                  <a:pt x="6095" y="137160"/>
                </a:lnTo>
                <a:lnTo>
                  <a:pt x="3048" y="137160"/>
                </a:lnTo>
                <a:lnTo>
                  <a:pt x="3048" y="140208"/>
                </a:lnTo>
                <a:lnTo>
                  <a:pt x="6096" y="140208"/>
                </a:lnTo>
                <a:lnTo>
                  <a:pt x="137160" y="271272"/>
                </a:lnTo>
                <a:lnTo>
                  <a:pt x="137160" y="275844"/>
                </a:lnTo>
                <a:lnTo>
                  <a:pt x="140208" y="275844"/>
                </a:lnTo>
                <a:lnTo>
                  <a:pt x="140208" y="277368"/>
                </a:lnTo>
                <a:close/>
              </a:path>
              <a:path w="414527" h="277368">
                <a:moveTo>
                  <a:pt x="137160" y="6096"/>
                </a:moveTo>
                <a:lnTo>
                  <a:pt x="137160" y="1524"/>
                </a:lnTo>
                <a:lnTo>
                  <a:pt x="140208" y="3048"/>
                </a:lnTo>
                <a:lnTo>
                  <a:pt x="137160" y="6096"/>
                </a:lnTo>
                <a:close/>
              </a:path>
              <a:path w="414527" h="277368">
                <a:moveTo>
                  <a:pt x="140208" y="3048"/>
                </a:moveTo>
                <a:lnTo>
                  <a:pt x="137160" y="1524"/>
                </a:lnTo>
                <a:lnTo>
                  <a:pt x="140208" y="1524"/>
                </a:lnTo>
                <a:lnTo>
                  <a:pt x="140208" y="3048"/>
                </a:lnTo>
                <a:close/>
              </a:path>
              <a:path w="414527" h="277368">
                <a:moveTo>
                  <a:pt x="411480" y="71628"/>
                </a:moveTo>
                <a:lnTo>
                  <a:pt x="138684" y="71628"/>
                </a:lnTo>
                <a:lnTo>
                  <a:pt x="137160" y="70104"/>
                </a:lnTo>
                <a:lnTo>
                  <a:pt x="137160" y="6096"/>
                </a:lnTo>
                <a:lnTo>
                  <a:pt x="140208" y="3048"/>
                </a:lnTo>
                <a:lnTo>
                  <a:pt x="140208" y="68580"/>
                </a:lnTo>
                <a:lnTo>
                  <a:pt x="138684" y="68580"/>
                </a:lnTo>
                <a:lnTo>
                  <a:pt x="140208" y="70104"/>
                </a:lnTo>
                <a:lnTo>
                  <a:pt x="411480" y="70104"/>
                </a:lnTo>
                <a:lnTo>
                  <a:pt x="411480" y="71628"/>
                </a:lnTo>
                <a:close/>
              </a:path>
              <a:path w="414527" h="277368">
                <a:moveTo>
                  <a:pt x="140208" y="70104"/>
                </a:moveTo>
                <a:lnTo>
                  <a:pt x="138684" y="68580"/>
                </a:lnTo>
                <a:lnTo>
                  <a:pt x="140208" y="68580"/>
                </a:lnTo>
                <a:lnTo>
                  <a:pt x="140208" y="70104"/>
                </a:lnTo>
                <a:close/>
              </a:path>
              <a:path w="414527" h="277368">
                <a:moveTo>
                  <a:pt x="414528" y="71628"/>
                </a:moveTo>
                <a:lnTo>
                  <a:pt x="413004" y="71628"/>
                </a:lnTo>
                <a:lnTo>
                  <a:pt x="411480" y="70104"/>
                </a:lnTo>
                <a:lnTo>
                  <a:pt x="140208" y="70104"/>
                </a:lnTo>
                <a:lnTo>
                  <a:pt x="140208" y="68580"/>
                </a:lnTo>
                <a:lnTo>
                  <a:pt x="414528" y="68580"/>
                </a:lnTo>
                <a:lnTo>
                  <a:pt x="414528" y="71628"/>
                </a:lnTo>
                <a:close/>
              </a:path>
              <a:path w="414527" h="277368">
                <a:moveTo>
                  <a:pt x="411480" y="207264"/>
                </a:moveTo>
                <a:lnTo>
                  <a:pt x="411480" y="70104"/>
                </a:lnTo>
                <a:lnTo>
                  <a:pt x="413004" y="71628"/>
                </a:lnTo>
                <a:lnTo>
                  <a:pt x="414528" y="71628"/>
                </a:lnTo>
                <a:lnTo>
                  <a:pt x="414528" y="205740"/>
                </a:lnTo>
                <a:lnTo>
                  <a:pt x="413004" y="205740"/>
                </a:lnTo>
                <a:lnTo>
                  <a:pt x="411480" y="207264"/>
                </a:lnTo>
                <a:close/>
              </a:path>
              <a:path w="414527" h="277368">
                <a:moveTo>
                  <a:pt x="3048" y="140208"/>
                </a:moveTo>
                <a:lnTo>
                  <a:pt x="3048" y="137160"/>
                </a:lnTo>
                <a:lnTo>
                  <a:pt x="4571" y="138684"/>
                </a:lnTo>
                <a:lnTo>
                  <a:pt x="3048" y="140208"/>
                </a:lnTo>
                <a:close/>
              </a:path>
              <a:path w="414527" h="277368">
                <a:moveTo>
                  <a:pt x="4572" y="138684"/>
                </a:moveTo>
                <a:lnTo>
                  <a:pt x="3048" y="137160"/>
                </a:lnTo>
                <a:lnTo>
                  <a:pt x="6095" y="137160"/>
                </a:lnTo>
                <a:lnTo>
                  <a:pt x="4572" y="138684"/>
                </a:lnTo>
                <a:close/>
              </a:path>
              <a:path w="414527" h="277368">
                <a:moveTo>
                  <a:pt x="6096" y="140208"/>
                </a:moveTo>
                <a:lnTo>
                  <a:pt x="3048" y="140208"/>
                </a:lnTo>
                <a:lnTo>
                  <a:pt x="4572" y="138684"/>
                </a:lnTo>
                <a:lnTo>
                  <a:pt x="6096" y="140208"/>
                </a:lnTo>
                <a:close/>
              </a:path>
              <a:path w="414527" h="277368">
                <a:moveTo>
                  <a:pt x="140208" y="274320"/>
                </a:moveTo>
                <a:lnTo>
                  <a:pt x="137160" y="271272"/>
                </a:lnTo>
                <a:lnTo>
                  <a:pt x="137160" y="205740"/>
                </a:lnTo>
                <a:lnTo>
                  <a:pt x="411480" y="205740"/>
                </a:lnTo>
                <a:lnTo>
                  <a:pt x="411480" y="207264"/>
                </a:lnTo>
                <a:lnTo>
                  <a:pt x="140208" y="207264"/>
                </a:lnTo>
                <a:lnTo>
                  <a:pt x="138684" y="208788"/>
                </a:lnTo>
                <a:lnTo>
                  <a:pt x="140208" y="208788"/>
                </a:lnTo>
                <a:lnTo>
                  <a:pt x="140208" y="274320"/>
                </a:lnTo>
                <a:close/>
              </a:path>
              <a:path w="414527" h="277368">
                <a:moveTo>
                  <a:pt x="414528" y="208788"/>
                </a:moveTo>
                <a:lnTo>
                  <a:pt x="140208" y="208788"/>
                </a:lnTo>
                <a:lnTo>
                  <a:pt x="140208" y="207264"/>
                </a:lnTo>
                <a:lnTo>
                  <a:pt x="411480" y="207264"/>
                </a:lnTo>
                <a:lnTo>
                  <a:pt x="413004" y="205740"/>
                </a:lnTo>
                <a:lnTo>
                  <a:pt x="414528" y="205740"/>
                </a:lnTo>
                <a:lnTo>
                  <a:pt x="414528" y="208788"/>
                </a:lnTo>
                <a:close/>
              </a:path>
              <a:path w="414527" h="277368">
                <a:moveTo>
                  <a:pt x="140208" y="208788"/>
                </a:moveTo>
                <a:lnTo>
                  <a:pt x="138684" y="208788"/>
                </a:lnTo>
                <a:lnTo>
                  <a:pt x="140208" y="207264"/>
                </a:lnTo>
                <a:lnTo>
                  <a:pt x="140208" y="208788"/>
                </a:lnTo>
                <a:close/>
              </a:path>
              <a:path w="414527" h="277368">
                <a:moveTo>
                  <a:pt x="137160" y="275844"/>
                </a:moveTo>
                <a:lnTo>
                  <a:pt x="137160" y="271272"/>
                </a:lnTo>
                <a:lnTo>
                  <a:pt x="140208" y="274320"/>
                </a:lnTo>
                <a:lnTo>
                  <a:pt x="137160" y="275844"/>
                </a:lnTo>
                <a:close/>
              </a:path>
              <a:path w="414527" h="277368">
                <a:moveTo>
                  <a:pt x="140208" y="275844"/>
                </a:moveTo>
                <a:lnTo>
                  <a:pt x="137160" y="275844"/>
                </a:lnTo>
                <a:lnTo>
                  <a:pt x="140208" y="274320"/>
                </a:lnTo>
                <a:lnTo>
                  <a:pt x="140208" y="275844"/>
                </a:lnTo>
                <a:close/>
              </a:path>
            </a:pathLst>
          </a:custGeom>
          <a:solidFill>
            <a:srgbClr val="005089"/>
          </a:solidFill>
        </p:spPr>
        <p:txBody>
          <a:bodyPr wrap="square" lIns="0" tIns="0" rIns="0" bIns="0" rtlCol="0">
            <a:noAutofit/>
          </a:bodyPr>
          <a:lstStyle/>
          <a:p>
            <a:endParaRPr/>
          </a:p>
        </p:txBody>
      </p:sp>
      <p:sp>
        <p:nvSpPr>
          <p:cNvPr id="43" name="object 43"/>
          <p:cNvSpPr txBox="1">
            <a:spLocks noGrp="1"/>
          </p:cNvSpPr>
          <p:nvPr>
            <p:ph type="sldNum" sz="quarter" idx="4294967295"/>
          </p:nvPr>
        </p:nvSpPr>
        <p:spPr>
          <a:xfrm>
            <a:off x="8874267" y="6113449"/>
            <a:ext cx="209253" cy="221721"/>
          </a:xfrm>
          <a:prstGeom prst="rect">
            <a:avLst/>
          </a:prstGeom>
        </p:spPr>
        <p:txBody>
          <a:bodyPr vert="horz" wrap="square" lIns="0" tIns="0" rIns="0" bIns="0" rtlCol="0">
            <a:noAutofit/>
          </a:bodyPr>
          <a:lstStyle/>
          <a:p>
            <a:pPr marL="47297"/>
            <a:fld id="{81D60167-4931-47E6-BA6A-407CBD079E47}" type="slidenum">
              <a:rPr sz="1300" spc="4" dirty="0" smtClean="0">
                <a:latin typeface="Times New Roman"/>
                <a:cs typeface="Times New Roman"/>
              </a:rPr>
              <a:pPr marL="47297"/>
              <a:t>27</a:t>
            </a:fld>
            <a:endParaRPr sz="1300">
              <a:latin typeface="Times New Roman"/>
              <a:cs typeface="Times New Roman"/>
            </a:endParaRPr>
          </a:p>
        </p:txBody>
      </p:sp>
    </p:spTree>
  </p:cSld>
  <p:clrMapOvr>
    <a:masterClrMapping/>
  </p:clrMapOvr>
  <p:transition spd="med">
    <p:pull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noAutofit/>
          </a:bodyPr>
          <a:lstStyle/>
          <a:p>
            <a:pPr marL="11397" algn="l"/>
            <a:r>
              <a:rPr sz="4800" spc="-319" dirty="0" smtClean="0">
                <a:latin typeface="+mn-lt"/>
                <a:cs typeface="Times New Roman"/>
              </a:rPr>
              <a:t>T</a:t>
            </a:r>
            <a:r>
              <a:rPr sz="4800" spc="-126" dirty="0" smtClean="0">
                <a:latin typeface="+mn-lt"/>
                <a:cs typeface="Times New Roman"/>
              </a:rPr>
              <a:t>i</a:t>
            </a:r>
            <a:r>
              <a:rPr sz="4800" spc="13" dirty="0" smtClean="0">
                <a:latin typeface="+mn-lt"/>
                <a:cs typeface="Times New Roman"/>
              </a:rPr>
              <a:t>m</a:t>
            </a:r>
            <a:r>
              <a:rPr sz="4800" spc="126" dirty="0" smtClean="0">
                <a:latin typeface="+mn-lt"/>
                <a:cs typeface="Times New Roman"/>
              </a:rPr>
              <a:t>e</a:t>
            </a:r>
            <a:r>
              <a:rPr sz="4800" spc="-126" dirty="0" smtClean="0">
                <a:latin typeface="+mn-lt"/>
                <a:cs typeface="Times New Roman"/>
              </a:rPr>
              <a:t>li</a:t>
            </a:r>
            <a:r>
              <a:rPr sz="4800" spc="36" dirty="0" smtClean="0">
                <a:latin typeface="+mn-lt"/>
                <a:cs typeface="Times New Roman"/>
              </a:rPr>
              <a:t>n</a:t>
            </a:r>
            <a:r>
              <a:rPr sz="4800" spc="126" dirty="0" smtClean="0">
                <a:latin typeface="+mn-lt"/>
                <a:cs typeface="Times New Roman"/>
              </a:rPr>
              <a:t>e</a:t>
            </a:r>
            <a:r>
              <a:rPr sz="4800" dirty="0" smtClean="0">
                <a:latin typeface="+mn-lt"/>
                <a:cs typeface="Times New Roman"/>
              </a:rPr>
              <a:t>s</a:t>
            </a:r>
            <a:r>
              <a:rPr sz="4800" spc="-54" dirty="0" smtClean="0">
                <a:latin typeface="+mn-lt"/>
                <a:cs typeface="Times New Roman"/>
              </a:rPr>
              <a:t> </a:t>
            </a:r>
            <a:r>
              <a:rPr sz="4800" spc="-139" dirty="0" smtClean="0">
                <a:latin typeface="+mn-lt"/>
                <a:cs typeface="Times New Roman"/>
              </a:rPr>
              <a:t>f</a:t>
            </a:r>
            <a:r>
              <a:rPr sz="4800" spc="67" dirty="0" smtClean="0">
                <a:latin typeface="+mn-lt"/>
                <a:cs typeface="Times New Roman"/>
              </a:rPr>
              <a:t>o</a:t>
            </a:r>
            <a:r>
              <a:rPr sz="4800" spc="31" dirty="0" smtClean="0">
                <a:latin typeface="+mn-lt"/>
                <a:cs typeface="Times New Roman"/>
              </a:rPr>
              <a:t>r</a:t>
            </a:r>
            <a:r>
              <a:rPr sz="4800" spc="-49" dirty="0" smtClean="0">
                <a:latin typeface="+mn-lt"/>
                <a:cs typeface="Times New Roman"/>
              </a:rPr>
              <a:t> </a:t>
            </a:r>
            <a:r>
              <a:rPr sz="4800" spc="-363" dirty="0" smtClean="0">
                <a:latin typeface="+mn-lt"/>
                <a:cs typeface="Times New Roman"/>
              </a:rPr>
              <a:t>C</a:t>
            </a:r>
            <a:r>
              <a:rPr sz="4800" spc="-188" dirty="0" smtClean="0">
                <a:latin typeface="+mn-lt"/>
                <a:cs typeface="Times New Roman"/>
              </a:rPr>
              <a:t>I</a:t>
            </a:r>
            <a:r>
              <a:rPr sz="4800" spc="-328" dirty="0" smtClean="0">
                <a:latin typeface="+mn-lt"/>
                <a:cs typeface="Times New Roman"/>
              </a:rPr>
              <a:t>R</a:t>
            </a:r>
            <a:r>
              <a:rPr sz="4800" spc="-112" dirty="0" smtClean="0">
                <a:latin typeface="+mn-lt"/>
                <a:cs typeface="Times New Roman"/>
              </a:rPr>
              <a:t>P</a:t>
            </a:r>
            <a:endParaRPr sz="4800">
              <a:latin typeface="+mn-lt"/>
              <a:cs typeface="Times New Roman"/>
            </a:endParaRPr>
          </a:p>
        </p:txBody>
      </p:sp>
      <p:sp>
        <p:nvSpPr>
          <p:cNvPr id="3" name="object 3"/>
          <p:cNvSpPr/>
          <p:nvPr/>
        </p:nvSpPr>
        <p:spPr>
          <a:xfrm>
            <a:off x="684415" y="3435724"/>
            <a:ext cx="7606145" cy="0"/>
          </a:xfrm>
          <a:custGeom>
            <a:avLst/>
            <a:gdLst/>
            <a:ahLst/>
            <a:cxnLst/>
            <a:rect l="l" t="t" r="r" b="b"/>
            <a:pathLst>
              <a:path w="8366760">
                <a:moveTo>
                  <a:pt x="0" y="0"/>
                </a:moveTo>
                <a:lnTo>
                  <a:pt x="8366760" y="0"/>
                </a:lnTo>
              </a:path>
            </a:pathLst>
          </a:custGeom>
          <a:ln w="10413">
            <a:solidFill>
              <a:srgbClr val="006EBC"/>
            </a:solidFill>
          </a:ln>
        </p:spPr>
        <p:txBody>
          <a:bodyPr wrap="square" lIns="0" tIns="0" rIns="0" bIns="0" rtlCol="0">
            <a:noAutofit/>
          </a:bodyPr>
          <a:lstStyle/>
          <a:p>
            <a:endParaRPr/>
          </a:p>
        </p:txBody>
      </p:sp>
      <p:sp>
        <p:nvSpPr>
          <p:cNvPr id="4" name="object 4"/>
          <p:cNvSpPr/>
          <p:nvPr/>
        </p:nvSpPr>
        <p:spPr>
          <a:xfrm>
            <a:off x="933796" y="3435724"/>
            <a:ext cx="91439" cy="364415"/>
          </a:xfrm>
          <a:custGeom>
            <a:avLst/>
            <a:gdLst/>
            <a:ahLst/>
            <a:cxnLst/>
            <a:rect l="l" t="t" r="r" b="b"/>
            <a:pathLst>
              <a:path w="100583" h="413004">
                <a:moveTo>
                  <a:pt x="50214" y="394586"/>
                </a:moveTo>
                <a:lnTo>
                  <a:pt x="45719" y="387096"/>
                </a:lnTo>
                <a:lnTo>
                  <a:pt x="45719" y="0"/>
                </a:lnTo>
                <a:lnTo>
                  <a:pt x="54863" y="0"/>
                </a:lnTo>
                <a:lnTo>
                  <a:pt x="54863" y="386570"/>
                </a:lnTo>
                <a:lnTo>
                  <a:pt x="50214" y="394586"/>
                </a:lnTo>
                <a:close/>
              </a:path>
              <a:path w="100583" h="413004">
                <a:moveTo>
                  <a:pt x="50291" y="413004"/>
                </a:moveTo>
                <a:lnTo>
                  <a:pt x="1523" y="330708"/>
                </a:lnTo>
                <a:lnTo>
                  <a:pt x="0" y="327660"/>
                </a:lnTo>
                <a:lnTo>
                  <a:pt x="1523" y="324612"/>
                </a:lnTo>
                <a:lnTo>
                  <a:pt x="3047" y="323087"/>
                </a:lnTo>
                <a:lnTo>
                  <a:pt x="9143" y="323087"/>
                </a:lnTo>
                <a:lnTo>
                  <a:pt x="9143" y="326136"/>
                </a:lnTo>
                <a:lnTo>
                  <a:pt x="45719" y="387096"/>
                </a:lnTo>
                <a:lnTo>
                  <a:pt x="45719" y="403860"/>
                </a:lnTo>
                <a:lnTo>
                  <a:pt x="55710" y="403860"/>
                </a:lnTo>
                <a:lnTo>
                  <a:pt x="50291" y="413004"/>
                </a:lnTo>
                <a:close/>
              </a:path>
              <a:path w="100583" h="413004">
                <a:moveTo>
                  <a:pt x="55710" y="403860"/>
                </a:moveTo>
                <a:lnTo>
                  <a:pt x="54863" y="403860"/>
                </a:lnTo>
                <a:lnTo>
                  <a:pt x="54863" y="386570"/>
                </a:lnTo>
                <a:lnTo>
                  <a:pt x="89915" y="326136"/>
                </a:lnTo>
                <a:lnTo>
                  <a:pt x="91439" y="323087"/>
                </a:lnTo>
                <a:lnTo>
                  <a:pt x="97535" y="323087"/>
                </a:lnTo>
                <a:lnTo>
                  <a:pt x="99059" y="324612"/>
                </a:lnTo>
                <a:lnTo>
                  <a:pt x="100583" y="327660"/>
                </a:lnTo>
                <a:lnTo>
                  <a:pt x="99059" y="330708"/>
                </a:lnTo>
                <a:lnTo>
                  <a:pt x="55710" y="403860"/>
                </a:lnTo>
                <a:close/>
              </a:path>
              <a:path w="100583" h="413004">
                <a:moveTo>
                  <a:pt x="54863" y="402336"/>
                </a:moveTo>
                <a:lnTo>
                  <a:pt x="50214" y="394586"/>
                </a:lnTo>
                <a:lnTo>
                  <a:pt x="54863" y="386570"/>
                </a:lnTo>
                <a:lnTo>
                  <a:pt x="54863" y="402336"/>
                </a:lnTo>
                <a:close/>
              </a:path>
              <a:path w="100583" h="413004">
                <a:moveTo>
                  <a:pt x="45719" y="402336"/>
                </a:moveTo>
                <a:lnTo>
                  <a:pt x="45719" y="387096"/>
                </a:lnTo>
                <a:lnTo>
                  <a:pt x="50214" y="394586"/>
                </a:lnTo>
                <a:lnTo>
                  <a:pt x="45719" y="402336"/>
                </a:lnTo>
                <a:close/>
              </a:path>
              <a:path w="100583" h="413004">
                <a:moveTo>
                  <a:pt x="54863" y="403860"/>
                </a:moveTo>
                <a:lnTo>
                  <a:pt x="45719" y="403860"/>
                </a:lnTo>
                <a:lnTo>
                  <a:pt x="45719" y="402336"/>
                </a:lnTo>
                <a:lnTo>
                  <a:pt x="50214" y="394586"/>
                </a:lnTo>
                <a:lnTo>
                  <a:pt x="54863" y="402336"/>
                </a:lnTo>
                <a:lnTo>
                  <a:pt x="54863" y="403860"/>
                </a:lnTo>
                <a:close/>
              </a:path>
            </a:pathLst>
          </a:custGeom>
          <a:solidFill>
            <a:srgbClr val="006EBC"/>
          </a:solidFill>
        </p:spPr>
        <p:txBody>
          <a:bodyPr wrap="square" lIns="0" tIns="0" rIns="0" bIns="0" rtlCol="0">
            <a:noAutofit/>
          </a:bodyPr>
          <a:lstStyle/>
          <a:p>
            <a:endParaRPr/>
          </a:p>
        </p:txBody>
      </p:sp>
      <p:sp>
        <p:nvSpPr>
          <p:cNvPr id="5" name="object 5"/>
          <p:cNvSpPr/>
          <p:nvPr/>
        </p:nvSpPr>
        <p:spPr>
          <a:xfrm>
            <a:off x="638694" y="3071308"/>
            <a:ext cx="91440" cy="363071"/>
          </a:xfrm>
          <a:custGeom>
            <a:avLst/>
            <a:gdLst/>
            <a:ahLst/>
            <a:cxnLst/>
            <a:rect l="l" t="t" r="r" b="b"/>
            <a:pathLst>
              <a:path w="100584" h="411480">
                <a:moveTo>
                  <a:pt x="9144" y="91440"/>
                </a:moveTo>
                <a:lnTo>
                  <a:pt x="6096" y="91440"/>
                </a:lnTo>
                <a:lnTo>
                  <a:pt x="3048" y="89916"/>
                </a:lnTo>
                <a:lnTo>
                  <a:pt x="1524" y="88392"/>
                </a:lnTo>
                <a:lnTo>
                  <a:pt x="0" y="85343"/>
                </a:lnTo>
                <a:lnTo>
                  <a:pt x="1524" y="83819"/>
                </a:lnTo>
                <a:lnTo>
                  <a:pt x="50292" y="0"/>
                </a:lnTo>
                <a:lnTo>
                  <a:pt x="56498" y="10667"/>
                </a:lnTo>
                <a:lnTo>
                  <a:pt x="45720" y="10667"/>
                </a:lnTo>
                <a:lnTo>
                  <a:pt x="45720" y="27957"/>
                </a:lnTo>
                <a:lnTo>
                  <a:pt x="10668" y="88392"/>
                </a:lnTo>
                <a:lnTo>
                  <a:pt x="9144" y="91440"/>
                </a:lnTo>
                <a:close/>
              </a:path>
              <a:path w="100584" h="411480">
                <a:moveTo>
                  <a:pt x="50292" y="20074"/>
                </a:moveTo>
                <a:lnTo>
                  <a:pt x="45720" y="12192"/>
                </a:lnTo>
                <a:lnTo>
                  <a:pt x="45720" y="10667"/>
                </a:lnTo>
                <a:lnTo>
                  <a:pt x="54864" y="10667"/>
                </a:lnTo>
                <a:lnTo>
                  <a:pt x="54864" y="12192"/>
                </a:lnTo>
                <a:lnTo>
                  <a:pt x="50292" y="20074"/>
                </a:lnTo>
                <a:close/>
              </a:path>
              <a:path w="100584" h="411480">
                <a:moveTo>
                  <a:pt x="94488" y="91440"/>
                </a:moveTo>
                <a:lnTo>
                  <a:pt x="91440" y="91440"/>
                </a:lnTo>
                <a:lnTo>
                  <a:pt x="89916" y="88392"/>
                </a:lnTo>
                <a:lnTo>
                  <a:pt x="54864" y="27957"/>
                </a:lnTo>
                <a:lnTo>
                  <a:pt x="54864" y="10667"/>
                </a:lnTo>
                <a:lnTo>
                  <a:pt x="56498" y="10667"/>
                </a:lnTo>
                <a:lnTo>
                  <a:pt x="99060" y="83819"/>
                </a:lnTo>
                <a:lnTo>
                  <a:pt x="100584" y="85343"/>
                </a:lnTo>
                <a:lnTo>
                  <a:pt x="99060" y="88392"/>
                </a:lnTo>
                <a:lnTo>
                  <a:pt x="97536" y="89916"/>
                </a:lnTo>
                <a:lnTo>
                  <a:pt x="94488" y="91440"/>
                </a:lnTo>
                <a:close/>
              </a:path>
              <a:path w="100584" h="411480">
                <a:moveTo>
                  <a:pt x="45720" y="27957"/>
                </a:moveTo>
                <a:lnTo>
                  <a:pt x="45720" y="12192"/>
                </a:lnTo>
                <a:lnTo>
                  <a:pt x="50292" y="20074"/>
                </a:lnTo>
                <a:lnTo>
                  <a:pt x="45720" y="27957"/>
                </a:lnTo>
                <a:close/>
              </a:path>
              <a:path w="100584" h="411480">
                <a:moveTo>
                  <a:pt x="54864" y="27957"/>
                </a:moveTo>
                <a:lnTo>
                  <a:pt x="50292" y="20074"/>
                </a:lnTo>
                <a:lnTo>
                  <a:pt x="54864" y="12192"/>
                </a:lnTo>
                <a:lnTo>
                  <a:pt x="54864" y="27957"/>
                </a:lnTo>
                <a:close/>
              </a:path>
              <a:path w="100584" h="411480">
                <a:moveTo>
                  <a:pt x="54864" y="411480"/>
                </a:moveTo>
                <a:lnTo>
                  <a:pt x="45720" y="411480"/>
                </a:lnTo>
                <a:lnTo>
                  <a:pt x="45720" y="27957"/>
                </a:lnTo>
                <a:lnTo>
                  <a:pt x="50292" y="20074"/>
                </a:lnTo>
                <a:lnTo>
                  <a:pt x="54863" y="27957"/>
                </a:lnTo>
                <a:lnTo>
                  <a:pt x="54864" y="411480"/>
                </a:lnTo>
                <a:close/>
              </a:path>
            </a:pathLst>
          </a:custGeom>
          <a:solidFill>
            <a:srgbClr val="006EBC"/>
          </a:solidFill>
        </p:spPr>
        <p:txBody>
          <a:bodyPr wrap="square" lIns="0" tIns="0" rIns="0" bIns="0" rtlCol="0">
            <a:noAutofit/>
          </a:bodyPr>
          <a:lstStyle/>
          <a:p>
            <a:endParaRPr/>
          </a:p>
        </p:txBody>
      </p:sp>
      <p:sp>
        <p:nvSpPr>
          <p:cNvPr id="6" name="object 6"/>
          <p:cNvSpPr txBox="1"/>
          <p:nvPr/>
        </p:nvSpPr>
        <p:spPr>
          <a:xfrm>
            <a:off x="153284" y="2164431"/>
            <a:ext cx="985982" cy="816348"/>
          </a:xfrm>
          <a:prstGeom prst="rect">
            <a:avLst/>
          </a:prstGeom>
        </p:spPr>
        <p:txBody>
          <a:bodyPr vert="horz" wrap="square" lIns="0" tIns="0" rIns="0" bIns="0" rtlCol="0">
            <a:noAutofit/>
          </a:bodyPr>
          <a:lstStyle/>
          <a:p>
            <a:pPr marL="11397" marR="11397">
              <a:lnSpc>
                <a:spcPct val="99800"/>
              </a:lnSpc>
            </a:pPr>
            <a:r>
              <a:rPr sz="1300" spc="-4" dirty="0" smtClean="0">
                <a:solidFill>
                  <a:srgbClr val="00AF50"/>
                </a:solidFill>
                <a:latin typeface="Times New Roman"/>
                <a:cs typeface="Times New Roman"/>
              </a:rPr>
              <a:t>1</a:t>
            </a:r>
            <a:r>
              <a:rPr sz="1300" spc="4" dirty="0" smtClean="0">
                <a:solidFill>
                  <a:srgbClr val="00AF50"/>
                </a:solidFill>
                <a:latin typeface="Times New Roman"/>
                <a:cs typeface="Times New Roman"/>
              </a:rPr>
              <a:t>4</a:t>
            </a:r>
            <a:r>
              <a:rPr sz="1300" spc="-22" dirty="0" smtClean="0">
                <a:solidFill>
                  <a:srgbClr val="00AF50"/>
                </a:solidFill>
                <a:latin typeface="Times New Roman"/>
                <a:cs typeface="Times New Roman"/>
              </a:rPr>
              <a:t> </a:t>
            </a:r>
            <a:r>
              <a:rPr sz="1300" spc="22" dirty="0" smtClean="0">
                <a:solidFill>
                  <a:srgbClr val="00AF50"/>
                </a:solidFill>
                <a:latin typeface="Times New Roman"/>
                <a:cs typeface="Times New Roman"/>
              </a:rPr>
              <a:t>d</a:t>
            </a:r>
            <a:r>
              <a:rPr sz="1300" spc="13" dirty="0" smtClean="0">
                <a:solidFill>
                  <a:srgbClr val="00AF50"/>
                </a:solidFill>
                <a:latin typeface="Times New Roman"/>
                <a:cs typeface="Times New Roman"/>
              </a:rPr>
              <a:t>a</a:t>
            </a:r>
            <a:r>
              <a:rPr sz="1300" spc="-67" dirty="0" smtClean="0">
                <a:solidFill>
                  <a:srgbClr val="00AF50"/>
                </a:solidFill>
                <a:latin typeface="Times New Roman"/>
                <a:cs typeface="Times New Roman"/>
              </a:rPr>
              <a:t>y</a:t>
            </a:r>
            <a:r>
              <a:rPr sz="1300" dirty="0" smtClean="0">
                <a:solidFill>
                  <a:srgbClr val="00AF50"/>
                </a:solidFill>
                <a:latin typeface="Times New Roman"/>
                <a:cs typeface="Times New Roman"/>
              </a:rPr>
              <a:t>s</a:t>
            </a:r>
            <a:r>
              <a:rPr sz="1300" spc="-40" dirty="0" smtClean="0">
                <a:solidFill>
                  <a:srgbClr val="00AF50"/>
                </a:solidFill>
                <a:latin typeface="Times New Roman"/>
                <a:cs typeface="Times New Roman"/>
              </a:rPr>
              <a:t> </a:t>
            </a:r>
            <a:r>
              <a:rPr sz="1300" spc="22" dirty="0" smtClean="0">
                <a:solidFill>
                  <a:srgbClr val="00AF50"/>
                </a:solidFill>
                <a:latin typeface="Times New Roman"/>
                <a:cs typeface="Times New Roman"/>
              </a:rPr>
              <a:t>b</a:t>
            </a:r>
            <a:r>
              <a:rPr sz="1300" spc="54" dirty="0" smtClean="0">
                <a:solidFill>
                  <a:srgbClr val="00AF50"/>
                </a:solidFill>
                <a:latin typeface="Times New Roman"/>
                <a:cs typeface="Times New Roman"/>
              </a:rPr>
              <a:t>e</a:t>
            </a:r>
            <a:r>
              <a:rPr sz="1300" spc="-63" dirty="0" smtClean="0">
                <a:solidFill>
                  <a:srgbClr val="00AF50"/>
                </a:solidFill>
                <a:latin typeface="Times New Roman"/>
                <a:cs typeface="Times New Roman"/>
              </a:rPr>
              <a:t>f</a:t>
            </a:r>
            <a:r>
              <a:rPr sz="1300" spc="31" dirty="0" smtClean="0">
                <a:solidFill>
                  <a:srgbClr val="00AF50"/>
                </a:solidFill>
                <a:latin typeface="Times New Roman"/>
                <a:cs typeface="Times New Roman"/>
              </a:rPr>
              <a:t>o</a:t>
            </a:r>
            <a:r>
              <a:rPr sz="1300" spc="-13" dirty="0" smtClean="0">
                <a:solidFill>
                  <a:srgbClr val="00AF50"/>
                </a:solidFill>
                <a:latin typeface="Times New Roman"/>
                <a:cs typeface="Times New Roman"/>
              </a:rPr>
              <a:t>r</a:t>
            </a:r>
            <a:r>
              <a:rPr sz="1300" spc="63" dirty="0" smtClean="0">
                <a:solidFill>
                  <a:srgbClr val="00AF50"/>
                </a:solidFill>
                <a:latin typeface="Times New Roman"/>
                <a:cs typeface="Times New Roman"/>
              </a:rPr>
              <a:t>e</a:t>
            </a:r>
            <a:r>
              <a:rPr sz="1300" spc="36" dirty="0" smtClean="0">
                <a:solidFill>
                  <a:srgbClr val="00AF50"/>
                </a:solidFill>
                <a:latin typeface="Times New Roman"/>
                <a:cs typeface="Times New Roman"/>
              </a:rPr>
              <a:t> </a:t>
            </a:r>
            <a:r>
              <a:rPr sz="1300" spc="4" dirty="0" smtClean="0">
                <a:solidFill>
                  <a:srgbClr val="00AF50"/>
                </a:solidFill>
                <a:latin typeface="Times New Roman"/>
                <a:cs typeface="Times New Roman"/>
              </a:rPr>
              <a:t>0</a:t>
            </a:r>
            <a:r>
              <a:rPr sz="1300" spc="-36" dirty="0" smtClean="0">
                <a:solidFill>
                  <a:srgbClr val="00AF50"/>
                </a:solidFill>
                <a:latin typeface="Times New Roman"/>
                <a:cs typeface="Times New Roman"/>
              </a:rPr>
              <a:t> </a:t>
            </a:r>
            <a:r>
              <a:rPr sz="1300" spc="22" dirty="0" smtClean="0">
                <a:solidFill>
                  <a:srgbClr val="00AF50"/>
                </a:solidFill>
                <a:latin typeface="Times New Roman"/>
                <a:cs typeface="Times New Roman"/>
              </a:rPr>
              <a:t>d</a:t>
            </a:r>
            <a:r>
              <a:rPr sz="1300" spc="27" dirty="0" smtClean="0">
                <a:solidFill>
                  <a:srgbClr val="00AF50"/>
                </a:solidFill>
                <a:latin typeface="Times New Roman"/>
                <a:cs typeface="Times New Roman"/>
              </a:rPr>
              <a:t>a</a:t>
            </a:r>
            <a:r>
              <a:rPr sz="1300" spc="49" dirty="0" smtClean="0">
                <a:solidFill>
                  <a:srgbClr val="00AF50"/>
                </a:solidFill>
                <a:latin typeface="Times New Roman"/>
                <a:cs typeface="Times New Roman"/>
              </a:rPr>
              <a:t>t</a:t>
            </a:r>
            <a:r>
              <a:rPr sz="1300" spc="63" dirty="0" smtClean="0">
                <a:solidFill>
                  <a:srgbClr val="00AF50"/>
                </a:solidFill>
                <a:latin typeface="Times New Roman"/>
                <a:cs typeface="Times New Roman"/>
              </a:rPr>
              <a:t>e</a:t>
            </a:r>
            <a:r>
              <a:rPr sz="1300" spc="36" dirty="0" smtClean="0">
                <a:solidFill>
                  <a:srgbClr val="00AF50"/>
                </a:solidFill>
                <a:latin typeface="Times New Roman"/>
                <a:cs typeface="Times New Roman"/>
              </a:rPr>
              <a:t> </a:t>
            </a:r>
            <a:r>
              <a:rPr sz="1400" spc="-220" dirty="0" smtClean="0">
                <a:latin typeface="Times New Roman"/>
                <a:cs typeface="Times New Roman"/>
              </a:rPr>
              <a:t>A</a:t>
            </a:r>
            <a:r>
              <a:rPr sz="1400" spc="31" dirty="0" smtClean="0">
                <a:latin typeface="Times New Roman"/>
                <a:cs typeface="Times New Roman"/>
              </a:rPr>
              <a:t>p</a:t>
            </a:r>
            <a:r>
              <a:rPr sz="1400" spc="18" dirty="0" smtClean="0">
                <a:latin typeface="Times New Roman"/>
                <a:cs typeface="Times New Roman"/>
              </a:rPr>
              <a:t>p</a:t>
            </a:r>
            <a:r>
              <a:rPr sz="1400" spc="-72" dirty="0" smtClean="0">
                <a:latin typeface="Times New Roman"/>
                <a:cs typeface="Times New Roman"/>
              </a:rPr>
              <a:t>l</a:t>
            </a:r>
            <a:r>
              <a:rPr sz="1400" spc="-58" dirty="0" smtClean="0">
                <a:latin typeface="Times New Roman"/>
                <a:cs typeface="Times New Roman"/>
              </a:rPr>
              <a:t>ic</a:t>
            </a:r>
            <a:r>
              <a:rPr sz="1400" spc="40" dirty="0" smtClean="0">
                <a:latin typeface="Times New Roman"/>
                <a:cs typeface="Times New Roman"/>
              </a:rPr>
              <a:t>a</a:t>
            </a:r>
            <a:r>
              <a:rPr sz="1400" spc="63" dirty="0" smtClean="0">
                <a:latin typeface="Times New Roman"/>
                <a:cs typeface="Times New Roman"/>
              </a:rPr>
              <a:t>t</a:t>
            </a:r>
            <a:r>
              <a:rPr sz="1400" spc="-72" dirty="0" smtClean="0">
                <a:latin typeface="Times New Roman"/>
                <a:cs typeface="Times New Roman"/>
              </a:rPr>
              <a:t>i</a:t>
            </a:r>
            <a:r>
              <a:rPr sz="1400" spc="36" dirty="0" smtClean="0">
                <a:latin typeface="Times New Roman"/>
                <a:cs typeface="Times New Roman"/>
              </a:rPr>
              <a:t>o</a:t>
            </a:r>
            <a:r>
              <a:rPr sz="1400" spc="27" dirty="0" smtClean="0">
                <a:latin typeface="Times New Roman"/>
                <a:cs typeface="Times New Roman"/>
              </a:rPr>
              <a:t>n</a:t>
            </a:r>
            <a:r>
              <a:rPr sz="1400" spc="13" dirty="0" smtClean="0">
                <a:latin typeface="Times New Roman"/>
                <a:cs typeface="Times New Roman"/>
              </a:rPr>
              <a:t> </a:t>
            </a:r>
            <a:r>
              <a:rPr sz="1400" spc="63" dirty="0" smtClean="0">
                <a:latin typeface="Times New Roman"/>
                <a:cs typeface="Times New Roman"/>
              </a:rPr>
              <a:t>t</a:t>
            </a:r>
            <a:r>
              <a:rPr sz="1400" spc="36" dirty="0" smtClean="0">
                <a:latin typeface="Times New Roman"/>
                <a:cs typeface="Times New Roman"/>
              </a:rPr>
              <a:t>o</a:t>
            </a:r>
            <a:r>
              <a:rPr sz="1400" spc="-27" dirty="0" smtClean="0">
                <a:latin typeface="Times New Roman"/>
                <a:cs typeface="Times New Roman"/>
              </a:rPr>
              <a:t> </a:t>
            </a:r>
            <a:r>
              <a:rPr sz="1400" spc="-112" dirty="0" smtClean="0">
                <a:latin typeface="Times New Roman"/>
                <a:cs typeface="Times New Roman"/>
              </a:rPr>
              <a:t>N</a:t>
            </a:r>
            <a:r>
              <a:rPr sz="1400" spc="-206" dirty="0" smtClean="0">
                <a:latin typeface="Times New Roman"/>
                <a:cs typeface="Times New Roman"/>
              </a:rPr>
              <a:t>C</a:t>
            </a:r>
            <a:r>
              <a:rPr sz="1400" spc="-386" dirty="0" smtClean="0">
                <a:latin typeface="Times New Roman"/>
                <a:cs typeface="Times New Roman"/>
              </a:rPr>
              <a:t>L</a:t>
            </a:r>
            <a:r>
              <a:rPr sz="1400" spc="-188" dirty="0" smtClean="0">
                <a:latin typeface="Times New Roman"/>
                <a:cs typeface="Times New Roman"/>
              </a:rPr>
              <a:t>T</a:t>
            </a:r>
            <a:endParaRPr sz="1400">
              <a:latin typeface="Times New Roman"/>
              <a:cs typeface="Times New Roman"/>
            </a:endParaRPr>
          </a:p>
        </p:txBody>
      </p:sp>
      <p:sp>
        <p:nvSpPr>
          <p:cNvPr id="7" name="object 7"/>
          <p:cNvSpPr/>
          <p:nvPr/>
        </p:nvSpPr>
        <p:spPr>
          <a:xfrm>
            <a:off x="1983971" y="3076686"/>
            <a:ext cx="91439" cy="363071"/>
          </a:xfrm>
          <a:custGeom>
            <a:avLst/>
            <a:gdLst/>
            <a:ahLst/>
            <a:cxnLst/>
            <a:rect l="l" t="t" r="r" b="b"/>
            <a:pathLst>
              <a:path w="100583" h="411480">
                <a:moveTo>
                  <a:pt x="9143" y="89916"/>
                </a:moveTo>
                <a:lnTo>
                  <a:pt x="6095" y="89916"/>
                </a:lnTo>
                <a:lnTo>
                  <a:pt x="3047" y="88392"/>
                </a:lnTo>
                <a:lnTo>
                  <a:pt x="1523" y="88392"/>
                </a:lnTo>
                <a:lnTo>
                  <a:pt x="0" y="85343"/>
                </a:lnTo>
                <a:lnTo>
                  <a:pt x="1523" y="82296"/>
                </a:lnTo>
                <a:lnTo>
                  <a:pt x="50291" y="0"/>
                </a:lnTo>
                <a:lnTo>
                  <a:pt x="55710" y="9143"/>
                </a:lnTo>
                <a:lnTo>
                  <a:pt x="45719" y="9143"/>
                </a:lnTo>
                <a:lnTo>
                  <a:pt x="45719" y="26433"/>
                </a:lnTo>
                <a:lnTo>
                  <a:pt x="10667" y="86867"/>
                </a:lnTo>
                <a:lnTo>
                  <a:pt x="9143" y="89916"/>
                </a:lnTo>
                <a:close/>
              </a:path>
              <a:path w="100583" h="411480">
                <a:moveTo>
                  <a:pt x="50291" y="18550"/>
                </a:moveTo>
                <a:lnTo>
                  <a:pt x="45719" y="10667"/>
                </a:lnTo>
                <a:lnTo>
                  <a:pt x="45719" y="9143"/>
                </a:lnTo>
                <a:lnTo>
                  <a:pt x="54863" y="9143"/>
                </a:lnTo>
                <a:lnTo>
                  <a:pt x="54863" y="10667"/>
                </a:lnTo>
                <a:lnTo>
                  <a:pt x="50291" y="18550"/>
                </a:lnTo>
                <a:close/>
              </a:path>
              <a:path w="100583" h="411480">
                <a:moveTo>
                  <a:pt x="94487" y="89916"/>
                </a:moveTo>
                <a:lnTo>
                  <a:pt x="91439" y="89916"/>
                </a:lnTo>
                <a:lnTo>
                  <a:pt x="89915" y="86867"/>
                </a:lnTo>
                <a:lnTo>
                  <a:pt x="54863" y="26433"/>
                </a:lnTo>
                <a:lnTo>
                  <a:pt x="54863" y="9143"/>
                </a:lnTo>
                <a:lnTo>
                  <a:pt x="55710" y="9143"/>
                </a:lnTo>
                <a:lnTo>
                  <a:pt x="99059" y="82296"/>
                </a:lnTo>
                <a:lnTo>
                  <a:pt x="100583" y="85343"/>
                </a:lnTo>
                <a:lnTo>
                  <a:pt x="99059" y="88392"/>
                </a:lnTo>
                <a:lnTo>
                  <a:pt x="97535" y="88392"/>
                </a:lnTo>
                <a:lnTo>
                  <a:pt x="94487" y="89916"/>
                </a:lnTo>
                <a:close/>
              </a:path>
              <a:path w="100583" h="411480">
                <a:moveTo>
                  <a:pt x="45719" y="26433"/>
                </a:moveTo>
                <a:lnTo>
                  <a:pt x="45719" y="10667"/>
                </a:lnTo>
                <a:lnTo>
                  <a:pt x="50291" y="18550"/>
                </a:lnTo>
                <a:lnTo>
                  <a:pt x="45719" y="26433"/>
                </a:lnTo>
                <a:close/>
              </a:path>
              <a:path w="100583" h="411480">
                <a:moveTo>
                  <a:pt x="54863" y="26433"/>
                </a:moveTo>
                <a:lnTo>
                  <a:pt x="50291" y="18550"/>
                </a:lnTo>
                <a:lnTo>
                  <a:pt x="54863" y="10667"/>
                </a:lnTo>
                <a:lnTo>
                  <a:pt x="54863" y="26433"/>
                </a:lnTo>
                <a:close/>
              </a:path>
              <a:path w="100583" h="411480">
                <a:moveTo>
                  <a:pt x="54863" y="411480"/>
                </a:moveTo>
                <a:lnTo>
                  <a:pt x="45719" y="411480"/>
                </a:lnTo>
                <a:lnTo>
                  <a:pt x="45719" y="26433"/>
                </a:lnTo>
                <a:lnTo>
                  <a:pt x="50291" y="18550"/>
                </a:lnTo>
                <a:lnTo>
                  <a:pt x="54863" y="26433"/>
                </a:lnTo>
                <a:lnTo>
                  <a:pt x="54863" y="411480"/>
                </a:lnTo>
                <a:close/>
              </a:path>
            </a:pathLst>
          </a:custGeom>
          <a:solidFill>
            <a:srgbClr val="006EBC"/>
          </a:solidFill>
        </p:spPr>
        <p:txBody>
          <a:bodyPr wrap="square" lIns="0" tIns="0" rIns="0" bIns="0" rtlCol="0">
            <a:noAutofit/>
          </a:bodyPr>
          <a:lstStyle/>
          <a:p>
            <a:endParaRPr/>
          </a:p>
        </p:txBody>
      </p:sp>
      <p:sp>
        <p:nvSpPr>
          <p:cNvPr id="8" name="object 8"/>
          <p:cNvSpPr txBox="1"/>
          <p:nvPr/>
        </p:nvSpPr>
        <p:spPr>
          <a:xfrm>
            <a:off x="1566630" y="2284008"/>
            <a:ext cx="1017155" cy="628090"/>
          </a:xfrm>
          <a:prstGeom prst="rect">
            <a:avLst/>
          </a:prstGeom>
        </p:spPr>
        <p:txBody>
          <a:bodyPr vert="horz" wrap="square" lIns="0" tIns="0" rIns="0" bIns="0" rtlCol="0">
            <a:noAutofit/>
          </a:bodyPr>
          <a:lstStyle/>
          <a:p>
            <a:pPr marL="11397" marR="11397" indent="-570">
              <a:lnSpc>
                <a:spcPct val="99800"/>
              </a:lnSpc>
            </a:pPr>
            <a:r>
              <a:rPr sz="1300" spc="4" dirty="0" smtClean="0">
                <a:solidFill>
                  <a:srgbClr val="0070BF"/>
                </a:solidFill>
                <a:latin typeface="Times New Roman"/>
                <a:cs typeface="Times New Roman"/>
              </a:rPr>
              <a:t>0</a:t>
            </a:r>
            <a:r>
              <a:rPr sz="1300" spc="-36" dirty="0" smtClean="0">
                <a:solidFill>
                  <a:srgbClr val="0070BF"/>
                </a:solidFill>
                <a:latin typeface="Times New Roman"/>
                <a:cs typeface="Times New Roman"/>
              </a:rPr>
              <a:t> -</a:t>
            </a:r>
            <a:r>
              <a:rPr sz="1300" spc="22" dirty="0" smtClean="0">
                <a:solidFill>
                  <a:srgbClr val="0070BF"/>
                </a:solidFill>
                <a:latin typeface="Times New Roman"/>
                <a:cs typeface="Times New Roman"/>
              </a:rPr>
              <a:t>d</a:t>
            </a:r>
            <a:r>
              <a:rPr sz="1300" spc="13" dirty="0" smtClean="0">
                <a:solidFill>
                  <a:srgbClr val="0070BF"/>
                </a:solidFill>
                <a:latin typeface="Times New Roman"/>
                <a:cs typeface="Times New Roman"/>
              </a:rPr>
              <a:t>a</a:t>
            </a:r>
            <a:r>
              <a:rPr sz="1300" spc="-81" dirty="0" smtClean="0">
                <a:solidFill>
                  <a:srgbClr val="0070BF"/>
                </a:solidFill>
                <a:latin typeface="Times New Roman"/>
                <a:cs typeface="Times New Roman"/>
              </a:rPr>
              <a:t>y</a:t>
            </a:r>
            <a:r>
              <a:rPr sz="1300" dirty="0" smtClean="0">
                <a:solidFill>
                  <a:srgbClr val="0070BF"/>
                </a:solidFill>
                <a:latin typeface="Times New Roman"/>
                <a:cs typeface="Times New Roman"/>
              </a:rPr>
              <a:t>s </a:t>
            </a:r>
            <a:r>
              <a:rPr sz="1400" spc="-220" dirty="0" smtClean="0">
                <a:latin typeface="Times New Roman"/>
                <a:cs typeface="Times New Roman"/>
              </a:rPr>
              <a:t>A</a:t>
            </a:r>
            <a:r>
              <a:rPr sz="1400" spc="18" dirty="0" smtClean="0">
                <a:latin typeface="Times New Roman"/>
                <a:cs typeface="Times New Roman"/>
              </a:rPr>
              <a:t>p</a:t>
            </a:r>
            <a:r>
              <a:rPr sz="1400" spc="31" dirty="0" smtClean="0">
                <a:latin typeface="Times New Roman"/>
                <a:cs typeface="Times New Roman"/>
              </a:rPr>
              <a:t>p</a:t>
            </a:r>
            <a:r>
              <a:rPr sz="1400" spc="36" dirty="0" smtClean="0">
                <a:latin typeface="Times New Roman"/>
                <a:cs typeface="Times New Roman"/>
              </a:rPr>
              <a:t>o</a:t>
            </a:r>
            <a:r>
              <a:rPr sz="1400" spc="-72" dirty="0" smtClean="0">
                <a:latin typeface="Times New Roman"/>
                <a:cs typeface="Times New Roman"/>
              </a:rPr>
              <a:t>i</a:t>
            </a:r>
            <a:r>
              <a:rPr sz="1400" spc="18" dirty="0" smtClean="0">
                <a:latin typeface="Times New Roman"/>
                <a:cs typeface="Times New Roman"/>
              </a:rPr>
              <a:t>n</a:t>
            </a:r>
            <a:r>
              <a:rPr sz="1400" spc="76" dirty="0" smtClean="0">
                <a:latin typeface="Times New Roman"/>
                <a:cs typeface="Times New Roman"/>
              </a:rPr>
              <a:t>t</a:t>
            </a:r>
            <a:r>
              <a:rPr sz="1400" spc="4" dirty="0" smtClean="0">
                <a:latin typeface="Times New Roman"/>
                <a:cs typeface="Times New Roman"/>
              </a:rPr>
              <a:t>m</a:t>
            </a:r>
            <a:r>
              <a:rPr sz="1400" spc="67" dirty="0" smtClean="0">
                <a:latin typeface="Times New Roman"/>
                <a:cs typeface="Times New Roman"/>
              </a:rPr>
              <a:t>e</a:t>
            </a:r>
            <a:r>
              <a:rPr sz="1400" spc="18" dirty="0" smtClean="0">
                <a:latin typeface="Times New Roman"/>
                <a:cs typeface="Times New Roman"/>
              </a:rPr>
              <a:t>n</a:t>
            </a:r>
            <a:r>
              <a:rPr sz="1400" spc="72" dirty="0" smtClean="0">
                <a:latin typeface="Times New Roman"/>
                <a:cs typeface="Times New Roman"/>
              </a:rPr>
              <a:t>t</a:t>
            </a:r>
            <a:r>
              <a:rPr sz="1400" spc="67" dirty="0" smtClean="0">
                <a:latin typeface="Times New Roman"/>
                <a:cs typeface="Times New Roman"/>
              </a:rPr>
              <a:t> </a:t>
            </a:r>
            <a:r>
              <a:rPr sz="1400" spc="36" dirty="0" smtClean="0">
                <a:latin typeface="Times New Roman"/>
                <a:cs typeface="Times New Roman"/>
              </a:rPr>
              <a:t>o</a:t>
            </a:r>
            <a:r>
              <a:rPr sz="1400" spc="-45" dirty="0" smtClean="0">
                <a:latin typeface="Times New Roman"/>
                <a:cs typeface="Times New Roman"/>
              </a:rPr>
              <a:t>f</a:t>
            </a:r>
            <a:r>
              <a:rPr sz="1400" spc="-22" dirty="0" smtClean="0">
                <a:latin typeface="Times New Roman"/>
                <a:cs typeface="Times New Roman"/>
              </a:rPr>
              <a:t> </a:t>
            </a:r>
            <a:r>
              <a:rPr sz="1400" spc="-126" dirty="0" smtClean="0">
                <a:latin typeface="Times New Roman"/>
                <a:cs typeface="Times New Roman"/>
              </a:rPr>
              <a:t>I</a:t>
            </a:r>
            <a:r>
              <a:rPr sz="1400" spc="-188" dirty="0" smtClean="0">
                <a:latin typeface="Times New Roman"/>
                <a:cs typeface="Times New Roman"/>
              </a:rPr>
              <a:t>R</a:t>
            </a:r>
            <a:r>
              <a:rPr sz="1400" spc="-67" dirty="0" smtClean="0">
                <a:latin typeface="Times New Roman"/>
                <a:cs typeface="Times New Roman"/>
              </a:rPr>
              <a:t>P</a:t>
            </a:r>
            <a:endParaRPr sz="1400" dirty="0">
              <a:latin typeface="Times New Roman"/>
              <a:cs typeface="Times New Roman"/>
            </a:endParaRPr>
          </a:p>
        </p:txBody>
      </p:sp>
      <p:sp>
        <p:nvSpPr>
          <p:cNvPr id="9" name="object 9"/>
          <p:cNvSpPr/>
          <p:nvPr/>
        </p:nvSpPr>
        <p:spPr>
          <a:xfrm>
            <a:off x="2292928" y="3441102"/>
            <a:ext cx="90054" cy="364415"/>
          </a:xfrm>
          <a:custGeom>
            <a:avLst/>
            <a:gdLst/>
            <a:ahLst/>
            <a:cxnLst/>
            <a:rect l="l" t="t" r="r" b="b"/>
            <a:pathLst>
              <a:path w="99059" h="413004">
                <a:moveTo>
                  <a:pt x="49529" y="394243"/>
                </a:moveTo>
                <a:lnTo>
                  <a:pt x="44195" y="385046"/>
                </a:lnTo>
                <a:lnTo>
                  <a:pt x="44195" y="0"/>
                </a:lnTo>
                <a:lnTo>
                  <a:pt x="54863" y="0"/>
                </a:lnTo>
                <a:lnTo>
                  <a:pt x="54863" y="385046"/>
                </a:lnTo>
                <a:lnTo>
                  <a:pt x="49529" y="394243"/>
                </a:lnTo>
                <a:close/>
              </a:path>
              <a:path w="99059" h="413004">
                <a:moveTo>
                  <a:pt x="50291" y="413004"/>
                </a:moveTo>
                <a:lnTo>
                  <a:pt x="1523" y="329184"/>
                </a:lnTo>
                <a:lnTo>
                  <a:pt x="0" y="326136"/>
                </a:lnTo>
                <a:lnTo>
                  <a:pt x="0" y="323087"/>
                </a:lnTo>
                <a:lnTo>
                  <a:pt x="3047" y="323087"/>
                </a:lnTo>
                <a:lnTo>
                  <a:pt x="4571" y="321563"/>
                </a:lnTo>
                <a:lnTo>
                  <a:pt x="7619" y="321563"/>
                </a:lnTo>
                <a:lnTo>
                  <a:pt x="9143" y="324612"/>
                </a:lnTo>
                <a:lnTo>
                  <a:pt x="44195" y="385046"/>
                </a:lnTo>
                <a:lnTo>
                  <a:pt x="44195" y="402336"/>
                </a:lnTo>
                <a:lnTo>
                  <a:pt x="56304" y="402336"/>
                </a:lnTo>
                <a:lnTo>
                  <a:pt x="50291" y="413004"/>
                </a:lnTo>
                <a:close/>
              </a:path>
              <a:path w="99059" h="413004">
                <a:moveTo>
                  <a:pt x="56304" y="402336"/>
                </a:moveTo>
                <a:lnTo>
                  <a:pt x="54863" y="402336"/>
                </a:lnTo>
                <a:lnTo>
                  <a:pt x="54863" y="385046"/>
                </a:lnTo>
                <a:lnTo>
                  <a:pt x="89915" y="324612"/>
                </a:lnTo>
                <a:lnTo>
                  <a:pt x="91439" y="321563"/>
                </a:lnTo>
                <a:lnTo>
                  <a:pt x="94487" y="321563"/>
                </a:lnTo>
                <a:lnTo>
                  <a:pt x="96011" y="323087"/>
                </a:lnTo>
                <a:lnTo>
                  <a:pt x="99059" y="323087"/>
                </a:lnTo>
                <a:lnTo>
                  <a:pt x="99059" y="326136"/>
                </a:lnTo>
                <a:lnTo>
                  <a:pt x="97535" y="329184"/>
                </a:lnTo>
                <a:lnTo>
                  <a:pt x="56304" y="402336"/>
                </a:lnTo>
                <a:close/>
              </a:path>
              <a:path w="99059" h="413004">
                <a:moveTo>
                  <a:pt x="54863" y="402336"/>
                </a:moveTo>
                <a:lnTo>
                  <a:pt x="44195" y="402336"/>
                </a:lnTo>
                <a:lnTo>
                  <a:pt x="44195" y="385046"/>
                </a:lnTo>
                <a:lnTo>
                  <a:pt x="49529" y="394243"/>
                </a:lnTo>
                <a:lnTo>
                  <a:pt x="45719" y="400812"/>
                </a:lnTo>
                <a:lnTo>
                  <a:pt x="54863" y="400812"/>
                </a:lnTo>
                <a:lnTo>
                  <a:pt x="54863" y="402336"/>
                </a:lnTo>
                <a:close/>
              </a:path>
              <a:path w="99059" h="413004">
                <a:moveTo>
                  <a:pt x="54863" y="400812"/>
                </a:moveTo>
                <a:lnTo>
                  <a:pt x="53339" y="400812"/>
                </a:lnTo>
                <a:lnTo>
                  <a:pt x="49529" y="394243"/>
                </a:lnTo>
                <a:lnTo>
                  <a:pt x="54863" y="385046"/>
                </a:lnTo>
                <a:lnTo>
                  <a:pt x="54863" y="400812"/>
                </a:lnTo>
                <a:close/>
              </a:path>
              <a:path w="99059" h="413004">
                <a:moveTo>
                  <a:pt x="53339" y="400812"/>
                </a:moveTo>
                <a:lnTo>
                  <a:pt x="45719" y="400812"/>
                </a:lnTo>
                <a:lnTo>
                  <a:pt x="49529" y="394243"/>
                </a:lnTo>
                <a:lnTo>
                  <a:pt x="53339" y="400812"/>
                </a:lnTo>
                <a:close/>
              </a:path>
            </a:pathLst>
          </a:custGeom>
          <a:solidFill>
            <a:srgbClr val="006EBC"/>
          </a:solidFill>
        </p:spPr>
        <p:txBody>
          <a:bodyPr wrap="square" lIns="0" tIns="0" rIns="0" bIns="0" rtlCol="0">
            <a:noAutofit/>
          </a:bodyPr>
          <a:lstStyle/>
          <a:p>
            <a:endParaRPr/>
          </a:p>
        </p:txBody>
      </p:sp>
      <p:sp>
        <p:nvSpPr>
          <p:cNvPr id="10" name="object 10"/>
          <p:cNvSpPr/>
          <p:nvPr/>
        </p:nvSpPr>
        <p:spPr>
          <a:xfrm>
            <a:off x="3000364" y="3071810"/>
            <a:ext cx="91440" cy="363071"/>
          </a:xfrm>
          <a:custGeom>
            <a:avLst/>
            <a:gdLst/>
            <a:ahLst/>
            <a:cxnLst/>
            <a:rect l="l" t="t" r="r" b="b"/>
            <a:pathLst>
              <a:path w="100584" h="411480">
                <a:moveTo>
                  <a:pt x="6095" y="91440"/>
                </a:moveTo>
                <a:lnTo>
                  <a:pt x="3047" y="89916"/>
                </a:lnTo>
                <a:lnTo>
                  <a:pt x="1523" y="88392"/>
                </a:lnTo>
                <a:lnTo>
                  <a:pt x="0" y="85343"/>
                </a:lnTo>
                <a:lnTo>
                  <a:pt x="1523" y="82296"/>
                </a:lnTo>
                <a:lnTo>
                  <a:pt x="50291" y="0"/>
                </a:lnTo>
                <a:lnTo>
                  <a:pt x="55710" y="9143"/>
                </a:lnTo>
                <a:lnTo>
                  <a:pt x="45719" y="9143"/>
                </a:lnTo>
                <a:lnTo>
                  <a:pt x="45719" y="27432"/>
                </a:lnTo>
                <a:lnTo>
                  <a:pt x="9143" y="88392"/>
                </a:lnTo>
                <a:lnTo>
                  <a:pt x="9143" y="89916"/>
                </a:lnTo>
                <a:lnTo>
                  <a:pt x="6095" y="91440"/>
                </a:lnTo>
                <a:close/>
              </a:path>
              <a:path w="100584" h="411480">
                <a:moveTo>
                  <a:pt x="50214" y="19941"/>
                </a:moveTo>
                <a:lnTo>
                  <a:pt x="45719" y="12192"/>
                </a:lnTo>
                <a:lnTo>
                  <a:pt x="45719" y="9143"/>
                </a:lnTo>
                <a:lnTo>
                  <a:pt x="54863" y="9143"/>
                </a:lnTo>
                <a:lnTo>
                  <a:pt x="54863" y="12192"/>
                </a:lnTo>
                <a:lnTo>
                  <a:pt x="50214" y="19941"/>
                </a:lnTo>
                <a:close/>
              </a:path>
              <a:path w="100584" h="411480">
                <a:moveTo>
                  <a:pt x="94487" y="91440"/>
                </a:moveTo>
                <a:lnTo>
                  <a:pt x="91439" y="89916"/>
                </a:lnTo>
                <a:lnTo>
                  <a:pt x="89915" y="88392"/>
                </a:lnTo>
                <a:lnTo>
                  <a:pt x="54863" y="27957"/>
                </a:lnTo>
                <a:lnTo>
                  <a:pt x="54863" y="9143"/>
                </a:lnTo>
                <a:lnTo>
                  <a:pt x="55710" y="9143"/>
                </a:lnTo>
                <a:lnTo>
                  <a:pt x="99059" y="82296"/>
                </a:lnTo>
                <a:lnTo>
                  <a:pt x="100583" y="85343"/>
                </a:lnTo>
                <a:lnTo>
                  <a:pt x="99059" y="88392"/>
                </a:lnTo>
                <a:lnTo>
                  <a:pt x="97535" y="89916"/>
                </a:lnTo>
                <a:lnTo>
                  <a:pt x="94487" y="91440"/>
                </a:lnTo>
                <a:close/>
              </a:path>
              <a:path w="100584" h="411480">
                <a:moveTo>
                  <a:pt x="45719" y="27432"/>
                </a:moveTo>
                <a:lnTo>
                  <a:pt x="45719" y="12192"/>
                </a:lnTo>
                <a:lnTo>
                  <a:pt x="50214" y="19941"/>
                </a:lnTo>
                <a:lnTo>
                  <a:pt x="45719" y="27432"/>
                </a:lnTo>
                <a:close/>
              </a:path>
              <a:path w="100584" h="411480">
                <a:moveTo>
                  <a:pt x="54863" y="27957"/>
                </a:moveTo>
                <a:lnTo>
                  <a:pt x="50214" y="19941"/>
                </a:lnTo>
                <a:lnTo>
                  <a:pt x="54863" y="12192"/>
                </a:lnTo>
                <a:lnTo>
                  <a:pt x="54863" y="27957"/>
                </a:lnTo>
                <a:close/>
              </a:path>
              <a:path w="100584" h="411480">
                <a:moveTo>
                  <a:pt x="54863" y="411480"/>
                </a:moveTo>
                <a:lnTo>
                  <a:pt x="45719" y="411480"/>
                </a:lnTo>
                <a:lnTo>
                  <a:pt x="45719" y="27432"/>
                </a:lnTo>
                <a:lnTo>
                  <a:pt x="50214" y="19941"/>
                </a:lnTo>
                <a:lnTo>
                  <a:pt x="54863" y="27957"/>
                </a:lnTo>
                <a:lnTo>
                  <a:pt x="54863" y="411480"/>
                </a:lnTo>
                <a:close/>
              </a:path>
            </a:pathLst>
          </a:custGeom>
          <a:solidFill>
            <a:srgbClr val="006EBC"/>
          </a:solidFill>
        </p:spPr>
        <p:txBody>
          <a:bodyPr wrap="square" lIns="0" tIns="0" rIns="0" bIns="0" rtlCol="0">
            <a:noAutofit/>
          </a:bodyPr>
          <a:lstStyle/>
          <a:p>
            <a:endParaRPr/>
          </a:p>
        </p:txBody>
      </p:sp>
      <p:sp>
        <p:nvSpPr>
          <p:cNvPr id="11" name="object 11"/>
          <p:cNvSpPr txBox="1"/>
          <p:nvPr/>
        </p:nvSpPr>
        <p:spPr>
          <a:xfrm>
            <a:off x="2884049" y="2173880"/>
            <a:ext cx="814532" cy="842682"/>
          </a:xfrm>
          <a:prstGeom prst="rect">
            <a:avLst/>
          </a:prstGeom>
        </p:spPr>
        <p:txBody>
          <a:bodyPr vert="horz" wrap="square" lIns="0" tIns="0" rIns="0" bIns="0" rtlCol="0">
            <a:noAutofit/>
          </a:bodyPr>
          <a:lstStyle/>
          <a:p>
            <a:pPr marL="11397" marR="11397">
              <a:lnSpc>
                <a:spcPct val="99800"/>
              </a:lnSpc>
            </a:pPr>
            <a:r>
              <a:rPr lang="en-IN" sz="1300" spc="-22" dirty="0" smtClean="0">
                <a:solidFill>
                  <a:srgbClr val="0070BF"/>
                </a:solidFill>
                <a:latin typeface="Times New Roman"/>
                <a:cs typeface="Times New Roman"/>
              </a:rPr>
              <a:t>7</a:t>
            </a:r>
            <a:r>
              <a:rPr sz="1300" spc="-22" dirty="0" smtClean="0">
                <a:solidFill>
                  <a:srgbClr val="0070BF"/>
                </a:solidFill>
                <a:latin typeface="Times New Roman"/>
                <a:cs typeface="Times New Roman"/>
              </a:rPr>
              <a:t> </a:t>
            </a:r>
            <a:r>
              <a:rPr sz="1300" spc="22" dirty="0" smtClean="0">
                <a:solidFill>
                  <a:srgbClr val="0070BF"/>
                </a:solidFill>
                <a:latin typeface="Times New Roman"/>
                <a:cs typeface="Times New Roman"/>
              </a:rPr>
              <a:t>d</a:t>
            </a:r>
            <a:r>
              <a:rPr sz="1300" spc="13" dirty="0" smtClean="0">
                <a:solidFill>
                  <a:srgbClr val="0070BF"/>
                </a:solidFill>
                <a:latin typeface="Times New Roman"/>
                <a:cs typeface="Times New Roman"/>
              </a:rPr>
              <a:t>a</a:t>
            </a:r>
            <a:r>
              <a:rPr sz="1300" spc="-81" dirty="0" smtClean="0">
                <a:solidFill>
                  <a:srgbClr val="0070BF"/>
                </a:solidFill>
                <a:latin typeface="Times New Roman"/>
                <a:cs typeface="Times New Roman"/>
              </a:rPr>
              <a:t>y</a:t>
            </a:r>
            <a:r>
              <a:rPr sz="1300" dirty="0" smtClean="0">
                <a:solidFill>
                  <a:srgbClr val="0070BF"/>
                </a:solidFill>
                <a:latin typeface="Times New Roman"/>
                <a:cs typeface="Times New Roman"/>
              </a:rPr>
              <a:t>s </a:t>
            </a:r>
            <a:r>
              <a:rPr sz="1400" spc="-220" dirty="0" smtClean="0">
                <a:latin typeface="Times New Roman"/>
                <a:cs typeface="Times New Roman"/>
              </a:rPr>
              <a:t>A</a:t>
            </a:r>
            <a:r>
              <a:rPr sz="1400" spc="18" dirty="0" smtClean="0">
                <a:latin typeface="Times New Roman"/>
                <a:cs typeface="Times New Roman"/>
              </a:rPr>
              <a:t>p</a:t>
            </a:r>
            <a:r>
              <a:rPr sz="1400" spc="31" dirty="0" smtClean="0">
                <a:latin typeface="Times New Roman"/>
                <a:cs typeface="Times New Roman"/>
              </a:rPr>
              <a:t>p</a:t>
            </a:r>
            <a:r>
              <a:rPr sz="1400" spc="36" dirty="0" smtClean="0">
                <a:latin typeface="Times New Roman"/>
                <a:cs typeface="Times New Roman"/>
              </a:rPr>
              <a:t>o</a:t>
            </a:r>
            <a:r>
              <a:rPr sz="1400" spc="-72" dirty="0" smtClean="0">
                <a:latin typeface="Times New Roman"/>
                <a:cs typeface="Times New Roman"/>
              </a:rPr>
              <a:t>i</a:t>
            </a:r>
            <a:r>
              <a:rPr sz="1400" spc="18" dirty="0" smtClean="0">
                <a:latin typeface="Times New Roman"/>
                <a:cs typeface="Times New Roman"/>
              </a:rPr>
              <a:t>n</a:t>
            </a:r>
            <a:r>
              <a:rPr sz="1400" spc="72" dirty="0" smtClean="0">
                <a:latin typeface="Times New Roman"/>
                <a:cs typeface="Times New Roman"/>
              </a:rPr>
              <a:t>t</a:t>
            </a:r>
            <a:r>
              <a:rPr sz="1400" spc="-36" dirty="0" smtClean="0">
                <a:latin typeface="Times New Roman"/>
                <a:cs typeface="Times New Roman"/>
              </a:rPr>
              <a:t> </a:t>
            </a:r>
            <a:r>
              <a:rPr sz="1400" dirty="0" smtClean="0">
                <a:latin typeface="Times New Roman"/>
                <a:cs typeface="Times New Roman"/>
              </a:rPr>
              <a:t>2 </a:t>
            </a:r>
            <a:r>
              <a:rPr sz="1400" spc="-202" dirty="0" smtClean="0">
                <a:latin typeface="Times New Roman"/>
                <a:cs typeface="Times New Roman"/>
              </a:rPr>
              <a:t>R</a:t>
            </a:r>
            <a:r>
              <a:rPr sz="1400" spc="54" dirty="0" smtClean="0">
                <a:latin typeface="Times New Roman"/>
                <a:cs typeface="Times New Roman"/>
              </a:rPr>
              <a:t>e</a:t>
            </a:r>
            <a:r>
              <a:rPr sz="1400" spc="-40" dirty="0" smtClean="0">
                <a:latin typeface="Times New Roman"/>
                <a:cs typeface="Times New Roman"/>
              </a:rPr>
              <a:t>g</a:t>
            </a:r>
            <a:r>
              <a:rPr sz="1400" spc="-72" dirty="0" smtClean="0">
                <a:latin typeface="Times New Roman"/>
                <a:cs typeface="Times New Roman"/>
              </a:rPr>
              <a:t>i</a:t>
            </a:r>
            <a:r>
              <a:rPr sz="1400" spc="-18" dirty="0" smtClean="0">
                <a:latin typeface="Times New Roman"/>
                <a:cs typeface="Times New Roman"/>
              </a:rPr>
              <a:t>s</a:t>
            </a:r>
            <a:r>
              <a:rPr sz="1400" spc="63" dirty="0" smtClean="0">
                <a:latin typeface="Times New Roman"/>
                <a:cs typeface="Times New Roman"/>
              </a:rPr>
              <a:t>t</a:t>
            </a:r>
            <a:r>
              <a:rPr sz="1400" spc="67" dirty="0" smtClean="0">
                <a:latin typeface="Times New Roman"/>
                <a:cs typeface="Times New Roman"/>
              </a:rPr>
              <a:t>e</a:t>
            </a:r>
            <a:r>
              <a:rPr sz="1400" spc="-9" dirty="0" smtClean="0">
                <a:latin typeface="Times New Roman"/>
                <a:cs typeface="Times New Roman"/>
              </a:rPr>
              <a:t>r</a:t>
            </a:r>
            <a:r>
              <a:rPr sz="1400" spc="67" dirty="0" smtClean="0">
                <a:latin typeface="Times New Roman"/>
                <a:cs typeface="Times New Roman"/>
              </a:rPr>
              <a:t>e</a:t>
            </a:r>
            <a:r>
              <a:rPr sz="1400" spc="27" dirty="0" smtClean="0">
                <a:latin typeface="Times New Roman"/>
                <a:cs typeface="Times New Roman"/>
              </a:rPr>
              <a:t>d</a:t>
            </a:r>
            <a:r>
              <a:rPr sz="1400" spc="13" dirty="0" smtClean="0">
                <a:latin typeface="Times New Roman"/>
                <a:cs typeface="Times New Roman"/>
              </a:rPr>
              <a:t> </a:t>
            </a:r>
            <a:r>
              <a:rPr sz="1400" spc="-314" dirty="0" smtClean="0">
                <a:latin typeface="Times New Roman"/>
                <a:cs typeface="Times New Roman"/>
              </a:rPr>
              <a:t>V</a:t>
            </a:r>
            <a:r>
              <a:rPr sz="1400" spc="40" dirty="0" smtClean="0">
                <a:latin typeface="Times New Roman"/>
                <a:cs typeface="Times New Roman"/>
              </a:rPr>
              <a:t>a</a:t>
            </a:r>
            <a:r>
              <a:rPr sz="1400" spc="-58" dirty="0" smtClean="0">
                <a:latin typeface="Times New Roman"/>
                <a:cs typeface="Times New Roman"/>
              </a:rPr>
              <a:t>l</a:t>
            </a:r>
            <a:r>
              <a:rPr sz="1400" spc="18" dirty="0" smtClean="0">
                <a:latin typeface="Times New Roman"/>
                <a:cs typeface="Times New Roman"/>
              </a:rPr>
              <a:t>u</a:t>
            </a:r>
            <a:r>
              <a:rPr sz="1400" spc="67" dirty="0" smtClean="0">
                <a:latin typeface="Times New Roman"/>
                <a:cs typeface="Times New Roman"/>
              </a:rPr>
              <a:t>e</a:t>
            </a:r>
            <a:r>
              <a:rPr sz="1400" spc="-9" dirty="0" smtClean="0">
                <a:latin typeface="Times New Roman"/>
                <a:cs typeface="Times New Roman"/>
              </a:rPr>
              <a:t>r</a:t>
            </a:r>
            <a:r>
              <a:rPr sz="1400" dirty="0" smtClean="0">
                <a:latin typeface="Times New Roman"/>
                <a:cs typeface="Times New Roman"/>
              </a:rPr>
              <a:t>s</a:t>
            </a:r>
            <a:endParaRPr sz="1400" dirty="0">
              <a:latin typeface="Times New Roman"/>
              <a:cs typeface="Times New Roman"/>
            </a:endParaRPr>
          </a:p>
        </p:txBody>
      </p:sp>
      <p:sp>
        <p:nvSpPr>
          <p:cNvPr id="12" name="object 12"/>
          <p:cNvSpPr/>
          <p:nvPr/>
        </p:nvSpPr>
        <p:spPr>
          <a:xfrm>
            <a:off x="3643306" y="3429000"/>
            <a:ext cx="90055" cy="364415"/>
          </a:xfrm>
          <a:custGeom>
            <a:avLst/>
            <a:gdLst/>
            <a:ahLst/>
            <a:cxnLst/>
            <a:rect l="l" t="t" r="r" b="b"/>
            <a:pathLst>
              <a:path w="99060" h="413004">
                <a:moveTo>
                  <a:pt x="49529" y="394243"/>
                </a:moveTo>
                <a:lnTo>
                  <a:pt x="44195" y="385046"/>
                </a:lnTo>
                <a:lnTo>
                  <a:pt x="44195" y="0"/>
                </a:lnTo>
                <a:lnTo>
                  <a:pt x="54863" y="0"/>
                </a:lnTo>
                <a:lnTo>
                  <a:pt x="54863" y="385046"/>
                </a:lnTo>
                <a:lnTo>
                  <a:pt x="49529" y="394243"/>
                </a:lnTo>
                <a:close/>
              </a:path>
              <a:path w="99060" h="413004">
                <a:moveTo>
                  <a:pt x="48767" y="413004"/>
                </a:moveTo>
                <a:lnTo>
                  <a:pt x="1523" y="329184"/>
                </a:lnTo>
                <a:lnTo>
                  <a:pt x="0" y="327660"/>
                </a:lnTo>
                <a:lnTo>
                  <a:pt x="0" y="324612"/>
                </a:lnTo>
                <a:lnTo>
                  <a:pt x="3047" y="323087"/>
                </a:lnTo>
                <a:lnTo>
                  <a:pt x="4571" y="321563"/>
                </a:lnTo>
                <a:lnTo>
                  <a:pt x="7619" y="321563"/>
                </a:lnTo>
                <a:lnTo>
                  <a:pt x="9143" y="324612"/>
                </a:lnTo>
                <a:lnTo>
                  <a:pt x="44195" y="385046"/>
                </a:lnTo>
                <a:lnTo>
                  <a:pt x="44195" y="403860"/>
                </a:lnTo>
                <a:lnTo>
                  <a:pt x="54088" y="403860"/>
                </a:lnTo>
                <a:lnTo>
                  <a:pt x="48767" y="413004"/>
                </a:lnTo>
                <a:close/>
              </a:path>
              <a:path w="99060" h="413004">
                <a:moveTo>
                  <a:pt x="54863" y="402526"/>
                </a:moveTo>
                <a:lnTo>
                  <a:pt x="54863" y="385046"/>
                </a:lnTo>
                <a:lnTo>
                  <a:pt x="89915" y="324612"/>
                </a:lnTo>
                <a:lnTo>
                  <a:pt x="91439" y="321563"/>
                </a:lnTo>
                <a:lnTo>
                  <a:pt x="94487" y="321563"/>
                </a:lnTo>
                <a:lnTo>
                  <a:pt x="96011" y="323087"/>
                </a:lnTo>
                <a:lnTo>
                  <a:pt x="99059" y="324612"/>
                </a:lnTo>
                <a:lnTo>
                  <a:pt x="99059" y="327660"/>
                </a:lnTo>
                <a:lnTo>
                  <a:pt x="97535" y="329184"/>
                </a:lnTo>
                <a:lnTo>
                  <a:pt x="54863" y="402526"/>
                </a:lnTo>
                <a:close/>
              </a:path>
              <a:path w="99060" h="413004">
                <a:moveTo>
                  <a:pt x="54088" y="403860"/>
                </a:moveTo>
                <a:lnTo>
                  <a:pt x="44195" y="403860"/>
                </a:lnTo>
                <a:lnTo>
                  <a:pt x="44195" y="385046"/>
                </a:lnTo>
                <a:lnTo>
                  <a:pt x="49529" y="394243"/>
                </a:lnTo>
                <a:lnTo>
                  <a:pt x="45719" y="400812"/>
                </a:lnTo>
                <a:lnTo>
                  <a:pt x="54863" y="400812"/>
                </a:lnTo>
                <a:lnTo>
                  <a:pt x="54863" y="402526"/>
                </a:lnTo>
                <a:lnTo>
                  <a:pt x="54088" y="403860"/>
                </a:lnTo>
                <a:close/>
              </a:path>
              <a:path w="99060" h="413004">
                <a:moveTo>
                  <a:pt x="54863" y="400812"/>
                </a:moveTo>
                <a:lnTo>
                  <a:pt x="53339" y="400812"/>
                </a:lnTo>
                <a:lnTo>
                  <a:pt x="49529" y="394243"/>
                </a:lnTo>
                <a:lnTo>
                  <a:pt x="54863" y="385046"/>
                </a:lnTo>
                <a:lnTo>
                  <a:pt x="54863" y="400812"/>
                </a:lnTo>
                <a:close/>
              </a:path>
              <a:path w="99060" h="413004">
                <a:moveTo>
                  <a:pt x="53339" y="400812"/>
                </a:moveTo>
                <a:lnTo>
                  <a:pt x="45719" y="400812"/>
                </a:lnTo>
                <a:lnTo>
                  <a:pt x="49529" y="394243"/>
                </a:lnTo>
                <a:lnTo>
                  <a:pt x="53339" y="400812"/>
                </a:lnTo>
                <a:close/>
              </a:path>
              <a:path w="99060" h="413004">
                <a:moveTo>
                  <a:pt x="54863" y="403860"/>
                </a:moveTo>
                <a:lnTo>
                  <a:pt x="54088" y="403860"/>
                </a:lnTo>
                <a:lnTo>
                  <a:pt x="54863" y="402526"/>
                </a:lnTo>
                <a:lnTo>
                  <a:pt x="54863" y="403860"/>
                </a:lnTo>
                <a:close/>
              </a:path>
            </a:pathLst>
          </a:custGeom>
          <a:solidFill>
            <a:srgbClr val="006EBC"/>
          </a:solidFill>
        </p:spPr>
        <p:txBody>
          <a:bodyPr wrap="square" lIns="0" tIns="0" rIns="0" bIns="0" rtlCol="0">
            <a:noAutofit/>
          </a:bodyPr>
          <a:lstStyle/>
          <a:p>
            <a:endParaRPr/>
          </a:p>
        </p:txBody>
      </p:sp>
      <p:sp>
        <p:nvSpPr>
          <p:cNvPr id="13" name="object 13"/>
          <p:cNvSpPr/>
          <p:nvPr/>
        </p:nvSpPr>
        <p:spPr>
          <a:xfrm>
            <a:off x="4822767" y="3084754"/>
            <a:ext cx="90055" cy="363071"/>
          </a:xfrm>
          <a:custGeom>
            <a:avLst/>
            <a:gdLst/>
            <a:ahLst/>
            <a:cxnLst/>
            <a:rect l="l" t="t" r="r" b="b"/>
            <a:pathLst>
              <a:path w="99060" h="411480">
                <a:moveTo>
                  <a:pt x="4571" y="91440"/>
                </a:moveTo>
                <a:lnTo>
                  <a:pt x="3047" y="89916"/>
                </a:lnTo>
                <a:lnTo>
                  <a:pt x="0" y="88392"/>
                </a:lnTo>
                <a:lnTo>
                  <a:pt x="0" y="83819"/>
                </a:lnTo>
                <a:lnTo>
                  <a:pt x="48767" y="0"/>
                </a:lnTo>
                <a:lnTo>
                  <a:pt x="54088" y="9143"/>
                </a:lnTo>
                <a:lnTo>
                  <a:pt x="44195" y="9143"/>
                </a:lnTo>
                <a:lnTo>
                  <a:pt x="44195" y="27957"/>
                </a:lnTo>
                <a:lnTo>
                  <a:pt x="9143" y="88392"/>
                </a:lnTo>
                <a:lnTo>
                  <a:pt x="7619" y="89916"/>
                </a:lnTo>
                <a:lnTo>
                  <a:pt x="4571" y="91440"/>
                </a:lnTo>
                <a:close/>
              </a:path>
              <a:path w="99060" h="411480">
                <a:moveTo>
                  <a:pt x="44195" y="27957"/>
                </a:moveTo>
                <a:lnTo>
                  <a:pt x="44195" y="9143"/>
                </a:lnTo>
                <a:lnTo>
                  <a:pt x="53339" y="9143"/>
                </a:lnTo>
                <a:lnTo>
                  <a:pt x="53339" y="12192"/>
                </a:lnTo>
                <a:lnTo>
                  <a:pt x="45719" y="12192"/>
                </a:lnTo>
                <a:lnTo>
                  <a:pt x="49529" y="18760"/>
                </a:lnTo>
                <a:lnTo>
                  <a:pt x="44195" y="27957"/>
                </a:lnTo>
                <a:close/>
              </a:path>
              <a:path w="99060" h="411480">
                <a:moveTo>
                  <a:pt x="94487" y="91440"/>
                </a:moveTo>
                <a:lnTo>
                  <a:pt x="91439" y="89916"/>
                </a:lnTo>
                <a:lnTo>
                  <a:pt x="89915" y="88392"/>
                </a:lnTo>
                <a:lnTo>
                  <a:pt x="53339" y="25329"/>
                </a:lnTo>
                <a:lnTo>
                  <a:pt x="53339" y="9143"/>
                </a:lnTo>
                <a:lnTo>
                  <a:pt x="54088" y="9143"/>
                </a:lnTo>
                <a:lnTo>
                  <a:pt x="97535" y="83819"/>
                </a:lnTo>
                <a:lnTo>
                  <a:pt x="99059" y="85343"/>
                </a:lnTo>
                <a:lnTo>
                  <a:pt x="99059" y="88392"/>
                </a:lnTo>
                <a:lnTo>
                  <a:pt x="96011" y="89916"/>
                </a:lnTo>
                <a:lnTo>
                  <a:pt x="94487" y="91440"/>
                </a:lnTo>
                <a:close/>
              </a:path>
              <a:path w="99060" h="411480">
                <a:moveTo>
                  <a:pt x="49529" y="18760"/>
                </a:moveTo>
                <a:lnTo>
                  <a:pt x="45719" y="12192"/>
                </a:lnTo>
                <a:lnTo>
                  <a:pt x="53339" y="12192"/>
                </a:lnTo>
                <a:lnTo>
                  <a:pt x="49529" y="18760"/>
                </a:lnTo>
                <a:close/>
              </a:path>
              <a:path w="99060" h="411480">
                <a:moveTo>
                  <a:pt x="53339" y="25329"/>
                </a:moveTo>
                <a:lnTo>
                  <a:pt x="49529" y="18760"/>
                </a:lnTo>
                <a:lnTo>
                  <a:pt x="53339" y="12192"/>
                </a:lnTo>
                <a:lnTo>
                  <a:pt x="53339" y="25329"/>
                </a:lnTo>
                <a:close/>
              </a:path>
              <a:path w="99060" h="411480">
                <a:moveTo>
                  <a:pt x="53339" y="411480"/>
                </a:moveTo>
                <a:lnTo>
                  <a:pt x="44195" y="411480"/>
                </a:lnTo>
                <a:lnTo>
                  <a:pt x="44195" y="27957"/>
                </a:lnTo>
                <a:lnTo>
                  <a:pt x="49529" y="18760"/>
                </a:lnTo>
                <a:lnTo>
                  <a:pt x="53339" y="25329"/>
                </a:lnTo>
                <a:lnTo>
                  <a:pt x="53339" y="411480"/>
                </a:lnTo>
                <a:close/>
              </a:path>
            </a:pathLst>
          </a:custGeom>
          <a:solidFill>
            <a:srgbClr val="006EBC"/>
          </a:solidFill>
        </p:spPr>
        <p:txBody>
          <a:bodyPr wrap="square" lIns="0" tIns="0" rIns="0" bIns="0" rtlCol="0">
            <a:noAutofit/>
          </a:bodyPr>
          <a:lstStyle/>
          <a:p>
            <a:endParaRPr/>
          </a:p>
        </p:txBody>
      </p:sp>
      <p:sp>
        <p:nvSpPr>
          <p:cNvPr id="14" name="object 14"/>
          <p:cNvSpPr txBox="1"/>
          <p:nvPr/>
        </p:nvSpPr>
        <p:spPr>
          <a:xfrm>
            <a:off x="4335941" y="1487905"/>
            <a:ext cx="965777" cy="1488701"/>
          </a:xfrm>
          <a:prstGeom prst="rect">
            <a:avLst/>
          </a:prstGeom>
        </p:spPr>
        <p:txBody>
          <a:bodyPr vert="horz" wrap="square" lIns="0" tIns="0" rIns="0" bIns="0" rtlCol="0">
            <a:noAutofit/>
          </a:bodyPr>
          <a:lstStyle/>
          <a:p>
            <a:pPr marL="11397" marR="11397">
              <a:lnSpc>
                <a:spcPct val="99900"/>
              </a:lnSpc>
            </a:pPr>
            <a:r>
              <a:rPr sz="1300" spc="-4" dirty="0" smtClean="0">
                <a:solidFill>
                  <a:srgbClr val="0070BF"/>
                </a:solidFill>
                <a:latin typeface="Times New Roman"/>
                <a:cs typeface="Times New Roman"/>
              </a:rPr>
              <a:t>3</a:t>
            </a:r>
            <a:r>
              <a:rPr sz="1300" spc="4" dirty="0" smtClean="0">
                <a:solidFill>
                  <a:srgbClr val="0070BF"/>
                </a:solidFill>
                <a:latin typeface="Times New Roman"/>
                <a:cs typeface="Times New Roman"/>
              </a:rPr>
              <a:t>0</a:t>
            </a:r>
            <a:r>
              <a:rPr sz="1300" spc="-22" dirty="0" smtClean="0">
                <a:solidFill>
                  <a:srgbClr val="0070BF"/>
                </a:solidFill>
                <a:latin typeface="Times New Roman"/>
                <a:cs typeface="Times New Roman"/>
              </a:rPr>
              <a:t> </a:t>
            </a:r>
            <a:r>
              <a:rPr sz="1300" spc="-36" dirty="0" smtClean="0">
                <a:solidFill>
                  <a:srgbClr val="0070BF"/>
                </a:solidFill>
                <a:latin typeface="Times New Roman"/>
                <a:cs typeface="Times New Roman"/>
              </a:rPr>
              <a:t>-</a:t>
            </a:r>
            <a:r>
              <a:rPr sz="1300" spc="-45" dirty="0" smtClean="0">
                <a:solidFill>
                  <a:srgbClr val="0070BF"/>
                </a:solidFill>
                <a:latin typeface="Times New Roman"/>
                <a:cs typeface="Times New Roman"/>
              </a:rPr>
              <a:t> </a:t>
            </a:r>
            <a:r>
              <a:rPr sz="1300" spc="9" dirty="0" smtClean="0">
                <a:solidFill>
                  <a:srgbClr val="0070BF"/>
                </a:solidFill>
                <a:latin typeface="Times New Roman"/>
                <a:cs typeface="Times New Roman"/>
              </a:rPr>
              <a:t>3</a:t>
            </a:r>
            <a:r>
              <a:rPr sz="1300" spc="4" dirty="0" smtClean="0">
                <a:solidFill>
                  <a:srgbClr val="0070BF"/>
                </a:solidFill>
                <a:latin typeface="Times New Roman"/>
                <a:cs typeface="Times New Roman"/>
              </a:rPr>
              <a:t>7</a:t>
            </a:r>
            <a:r>
              <a:rPr sz="1300" spc="-36" dirty="0" smtClean="0">
                <a:solidFill>
                  <a:srgbClr val="0070BF"/>
                </a:solidFill>
                <a:latin typeface="Times New Roman"/>
                <a:cs typeface="Times New Roman"/>
              </a:rPr>
              <a:t> </a:t>
            </a:r>
            <a:r>
              <a:rPr sz="1300" spc="22" dirty="0" smtClean="0">
                <a:solidFill>
                  <a:srgbClr val="0070BF"/>
                </a:solidFill>
                <a:latin typeface="Times New Roman"/>
                <a:cs typeface="Times New Roman"/>
              </a:rPr>
              <a:t>d</a:t>
            </a:r>
            <a:r>
              <a:rPr sz="1300" spc="13" dirty="0" smtClean="0">
                <a:solidFill>
                  <a:srgbClr val="0070BF"/>
                </a:solidFill>
                <a:latin typeface="Times New Roman"/>
                <a:cs typeface="Times New Roman"/>
              </a:rPr>
              <a:t>a</a:t>
            </a:r>
            <a:r>
              <a:rPr sz="1300" spc="-67" dirty="0" smtClean="0">
                <a:solidFill>
                  <a:srgbClr val="0070BF"/>
                </a:solidFill>
                <a:latin typeface="Times New Roman"/>
                <a:cs typeface="Times New Roman"/>
              </a:rPr>
              <a:t>y</a:t>
            </a:r>
            <a:r>
              <a:rPr sz="1300" dirty="0" smtClean="0">
                <a:solidFill>
                  <a:srgbClr val="0070BF"/>
                </a:solidFill>
                <a:latin typeface="Times New Roman"/>
                <a:cs typeface="Times New Roman"/>
              </a:rPr>
              <a:t>s </a:t>
            </a:r>
            <a:r>
              <a:rPr sz="1400" spc="-112" dirty="0" smtClean="0">
                <a:latin typeface="Times New Roman"/>
                <a:cs typeface="Times New Roman"/>
              </a:rPr>
              <a:t>N</a:t>
            </a:r>
            <a:r>
              <a:rPr sz="1400" spc="22" dirty="0" smtClean="0">
                <a:latin typeface="Times New Roman"/>
                <a:cs typeface="Times New Roman"/>
              </a:rPr>
              <a:t>o</a:t>
            </a:r>
            <a:r>
              <a:rPr sz="1400" spc="76" dirty="0" smtClean="0">
                <a:latin typeface="Times New Roman"/>
                <a:cs typeface="Times New Roman"/>
              </a:rPr>
              <a:t>t</a:t>
            </a:r>
            <a:r>
              <a:rPr sz="1400" spc="-72" dirty="0" smtClean="0">
                <a:latin typeface="Times New Roman"/>
                <a:cs typeface="Times New Roman"/>
              </a:rPr>
              <a:t>i</a:t>
            </a:r>
            <a:r>
              <a:rPr sz="1400" spc="-31" dirty="0" smtClean="0">
                <a:latin typeface="Times New Roman"/>
                <a:cs typeface="Times New Roman"/>
              </a:rPr>
              <a:t>c</a:t>
            </a:r>
            <a:r>
              <a:rPr sz="1400" spc="67" dirty="0" smtClean="0">
                <a:latin typeface="Times New Roman"/>
                <a:cs typeface="Times New Roman"/>
              </a:rPr>
              <a:t>e</a:t>
            </a:r>
            <a:r>
              <a:rPr sz="1400" spc="36" dirty="0" smtClean="0">
                <a:latin typeface="Times New Roman"/>
                <a:cs typeface="Times New Roman"/>
              </a:rPr>
              <a:t> </a:t>
            </a:r>
            <a:r>
              <a:rPr sz="1400" spc="-58" dirty="0" smtClean="0">
                <a:latin typeface="Times New Roman"/>
                <a:cs typeface="Times New Roman"/>
              </a:rPr>
              <a:t>c</a:t>
            </a:r>
            <a:r>
              <a:rPr sz="1400" spc="36" dirty="0" smtClean="0">
                <a:latin typeface="Times New Roman"/>
                <a:cs typeface="Times New Roman"/>
              </a:rPr>
              <a:t>o</a:t>
            </a:r>
            <a:r>
              <a:rPr sz="1400" spc="4" dirty="0" smtClean="0">
                <a:latin typeface="Times New Roman"/>
                <a:cs typeface="Times New Roman"/>
              </a:rPr>
              <a:t>n</a:t>
            </a:r>
            <a:r>
              <a:rPr sz="1400" spc="-85" dirty="0" smtClean="0">
                <a:latin typeface="Times New Roman"/>
                <a:cs typeface="Times New Roman"/>
              </a:rPr>
              <a:t>v</a:t>
            </a:r>
            <a:r>
              <a:rPr sz="1400" spc="54" dirty="0" smtClean="0">
                <a:latin typeface="Times New Roman"/>
                <a:cs typeface="Times New Roman"/>
              </a:rPr>
              <a:t>e</a:t>
            </a:r>
            <a:r>
              <a:rPr sz="1400" spc="31" dirty="0" smtClean="0">
                <a:latin typeface="Times New Roman"/>
                <a:cs typeface="Times New Roman"/>
              </a:rPr>
              <a:t>n</a:t>
            </a:r>
            <a:r>
              <a:rPr sz="1400" spc="-72" dirty="0" smtClean="0">
                <a:latin typeface="Times New Roman"/>
                <a:cs typeface="Times New Roman"/>
              </a:rPr>
              <a:t>i</a:t>
            </a:r>
            <a:r>
              <a:rPr sz="1400" spc="31" dirty="0" smtClean="0">
                <a:latin typeface="Times New Roman"/>
                <a:cs typeface="Times New Roman"/>
              </a:rPr>
              <a:t>n</a:t>
            </a:r>
            <a:r>
              <a:rPr sz="1400" spc="-54" dirty="0" smtClean="0">
                <a:latin typeface="Times New Roman"/>
                <a:cs typeface="Times New Roman"/>
              </a:rPr>
              <a:t>g</a:t>
            </a:r>
            <a:r>
              <a:rPr sz="1400" spc="-27" dirty="0" smtClean="0">
                <a:latin typeface="Times New Roman"/>
                <a:cs typeface="Times New Roman"/>
              </a:rPr>
              <a:t> </a:t>
            </a:r>
            <a:r>
              <a:rPr sz="1400" spc="-108" dirty="0" smtClean="0">
                <a:latin typeface="Times New Roman"/>
                <a:cs typeface="Times New Roman"/>
              </a:rPr>
              <a:t>Fi</a:t>
            </a:r>
            <a:r>
              <a:rPr sz="1400" spc="-9" dirty="0" smtClean="0">
                <a:latin typeface="Times New Roman"/>
                <a:cs typeface="Times New Roman"/>
              </a:rPr>
              <a:t>r</a:t>
            </a:r>
            <a:r>
              <a:rPr sz="1400" spc="-4" dirty="0" smtClean="0">
                <a:latin typeface="Times New Roman"/>
                <a:cs typeface="Times New Roman"/>
              </a:rPr>
              <a:t>s</a:t>
            </a:r>
            <a:r>
              <a:rPr sz="1400" spc="72" dirty="0" smtClean="0">
                <a:latin typeface="Times New Roman"/>
                <a:cs typeface="Times New Roman"/>
              </a:rPr>
              <a:t>t</a:t>
            </a:r>
            <a:r>
              <a:rPr sz="1400" spc="-36" dirty="0" smtClean="0">
                <a:latin typeface="Times New Roman"/>
                <a:cs typeface="Times New Roman"/>
              </a:rPr>
              <a:t> </a:t>
            </a:r>
            <a:r>
              <a:rPr sz="1400" spc="-206" dirty="0" smtClean="0">
                <a:latin typeface="Times New Roman"/>
                <a:cs typeface="Times New Roman"/>
              </a:rPr>
              <a:t>C</a:t>
            </a:r>
            <a:r>
              <a:rPr sz="1400" spc="36" dirty="0" smtClean="0">
                <a:latin typeface="Times New Roman"/>
                <a:cs typeface="Times New Roman"/>
              </a:rPr>
              <a:t>o</a:t>
            </a:r>
            <a:r>
              <a:rPr sz="1400" spc="-202" dirty="0" smtClean="0">
                <a:latin typeface="Times New Roman"/>
                <a:cs typeface="Times New Roman"/>
              </a:rPr>
              <a:t>C</a:t>
            </a:r>
            <a:r>
              <a:rPr sz="1400" spc="-76" dirty="0" smtClean="0">
                <a:latin typeface="Times New Roman"/>
                <a:cs typeface="Times New Roman"/>
              </a:rPr>
              <a:t> </a:t>
            </a:r>
            <a:r>
              <a:rPr sz="1400" spc="18" dirty="0" smtClean="0">
                <a:latin typeface="Times New Roman"/>
                <a:cs typeface="Times New Roman"/>
              </a:rPr>
              <a:t>m</a:t>
            </a:r>
            <a:r>
              <a:rPr sz="1400" spc="54" dirty="0" smtClean="0">
                <a:latin typeface="Times New Roman"/>
                <a:cs typeface="Times New Roman"/>
              </a:rPr>
              <a:t>ee</a:t>
            </a:r>
            <a:r>
              <a:rPr sz="1400" spc="76" dirty="0" smtClean="0">
                <a:latin typeface="Times New Roman"/>
                <a:cs typeface="Times New Roman"/>
              </a:rPr>
              <a:t>t</a:t>
            </a:r>
            <a:r>
              <a:rPr sz="1400" spc="-72" dirty="0" smtClean="0">
                <a:latin typeface="Times New Roman"/>
                <a:cs typeface="Times New Roman"/>
              </a:rPr>
              <a:t>i</a:t>
            </a:r>
            <a:r>
              <a:rPr sz="1400" spc="31" dirty="0" smtClean="0">
                <a:latin typeface="Times New Roman"/>
                <a:cs typeface="Times New Roman"/>
              </a:rPr>
              <a:t>n</a:t>
            </a:r>
            <a:r>
              <a:rPr sz="1400" spc="-54" dirty="0" smtClean="0">
                <a:latin typeface="Times New Roman"/>
                <a:cs typeface="Times New Roman"/>
              </a:rPr>
              <a:t>g</a:t>
            </a:r>
            <a:r>
              <a:rPr sz="1400" spc="-31" dirty="0" smtClean="0">
                <a:latin typeface="Times New Roman"/>
                <a:cs typeface="Times New Roman"/>
              </a:rPr>
              <a:t> </a:t>
            </a:r>
            <a:r>
              <a:rPr sz="1400" spc="40" dirty="0" smtClean="0">
                <a:latin typeface="Times New Roman"/>
                <a:cs typeface="Times New Roman"/>
              </a:rPr>
              <a:t>a</a:t>
            </a:r>
            <a:r>
              <a:rPr sz="1400" spc="31" dirty="0" smtClean="0">
                <a:latin typeface="Times New Roman"/>
                <a:cs typeface="Times New Roman"/>
              </a:rPr>
              <a:t>n</a:t>
            </a:r>
            <a:r>
              <a:rPr sz="1400" spc="27" dirty="0" smtClean="0">
                <a:latin typeface="Times New Roman"/>
                <a:cs typeface="Times New Roman"/>
              </a:rPr>
              <a:t>d</a:t>
            </a:r>
            <a:r>
              <a:rPr sz="1400" spc="13" dirty="0" smtClean="0">
                <a:latin typeface="Times New Roman"/>
                <a:cs typeface="Times New Roman"/>
              </a:rPr>
              <a:t> </a:t>
            </a:r>
            <a:r>
              <a:rPr sz="1400" spc="-9" dirty="0" smtClean="0">
                <a:latin typeface="Times New Roman"/>
                <a:cs typeface="Times New Roman"/>
              </a:rPr>
              <a:t>r</a:t>
            </a:r>
            <a:r>
              <a:rPr sz="1400" spc="67" dirty="0" smtClean="0">
                <a:latin typeface="Times New Roman"/>
                <a:cs typeface="Times New Roman"/>
              </a:rPr>
              <a:t>e</a:t>
            </a:r>
            <a:r>
              <a:rPr sz="1400" spc="18" dirty="0" smtClean="0">
                <a:latin typeface="Times New Roman"/>
                <a:cs typeface="Times New Roman"/>
              </a:rPr>
              <a:t>p</a:t>
            </a:r>
            <a:r>
              <a:rPr sz="1400" spc="36" dirty="0" smtClean="0">
                <a:latin typeface="Times New Roman"/>
                <a:cs typeface="Times New Roman"/>
              </a:rPr>
              <a:t>o</a:t>
            </a:r>
            <a:r>
              <a:rPr sz="1400" spc="18" dirty="0" smtClean="0">
                <a:latin typeface="Times New Roman"/>
                <a:cs typeface="Times New Roman"/>
              </a:rPr>
              <a:t>r</a:t>
            </a:r>
            <a:r>
              <a:rPr sz="1400" spc="72" dirty="0" smtClean="0">
                <a:latin typeface="Times New Roman"/>
                <a:cs typeface="Times New Roman"/>
              </a:rPr>
              <a:t>t</a:t>
            </a:r>
            <a:r>
              <a:rPr sz="1400" spc="-9" dirty="0" smtClean="0">
                <a:latin typeface="Times New Roman"/>
                <a:cs typeface="Times New Roman"/>
              </a:rPr>
              <a:t> </a:t>
            </a:r>
            <a:r>
              <a:rPr sz="1400" spc="63" dirty="0" smtClean="0">
                <a:latin typeface="Times New Roman"/>
                <a:cs typeface="Times New Roman"/>
              </a:rPr>
              <a:t>t</a:t>
            </a:r>
            <a:r>
              <a:rPr sz="1400" spc="36" dirty="0" smtClean="0">
                <a:latin typeface="Times New Roman"/>
                <a:cs typeface="Times New Roman"/>
              </a:rPr>
              <a:t>o</a:t>
            </a:r>
            <a:r>
              <a:rPr sz="1400" spc="18" dirty="0" smtClean="0">
                <a:latin typeface="Times New Roman"/>
                <a:cs typeface="Times New Roman"/>
              </a:rPr>
              <a:t> </a:t>
            </a:r>
            <a:r>
              <a:rPr sz="1400" spc="-112" dirty="0" smtClean="0">
                <a:latin typeface="Times New Roman"/>
                <a:cs typeface="Times New Roman"/>
              </a:rPr>
              <a:t>N</a:t>
            </a:r>
            <a:r>
              <a:rPr sz="1400" spc="-206" dirty="0" smtClean="0">
                <a:latin typeface="Times New Roman"/>
                <a:cs typeface="Times New Roman"/>
              </a:rPr>
              <a:t>C</a:t>
            </a:r>
            <a:r>
              <a:rPr sz="1400" spc="-386" dirty="0" smtClean="0">
                <a:latin typeface="Times New Roman"/>
                <a:cs typeface="Times New Roman"/>
              </a:rPr>
              <a:t>L</a:t>
            </a:r>
            <a:r>
              <a:rPr sz="1400" spc="-188" dirty="0" smtClean="0">
                <a:latin typeface="Times New Roman"/>
                <a:cs typeface="Times New Roman"/>
              </a:rPr>
              <a:t>T</a:t>
            </a:r>
            <a:endParaRPr sz="1400" dirty="0">
              <a:latin typeface="Times New Roman"/>
              <a:cs typeface="Times New Roman"/>
            </a:endParaRPr>
          </a:p>
        </p:txBody>
      </p:sp>
      <p:sp>
        <p:nvSpPr>
          <p:cNvPr id="15" name="object 15"/>
          <p:cNvSpPr/>
          <p:nvPr/>
        </p:nvSpPr>
        <p:spPr>
          <a:xfrm>
            <a:off x="5545974" y="3462618"/>
            <a:ext cx="91440" cy="364415"/>
          </a:xfrm>
          <a:custGeom>
            <a:avLst/>
            <a:gdLst/>
            <a:ahLst/>
            <a:cxnLst/>
            <a:rect l="l" t="t" r="r" b="b"/>
            <a:pathLst>
              <a:path w="100584" h="413004">
                <a:moveTo>
                  <a:pt x="50214" y="393062"/>
                </a:moveTo>
                <a:lnTo>
                  <a:pt x="45719" y="385572"/>
                </a:lnTo>
                <a:lnTo>
                  <a:pt x="45719" y="0"/>
                </a:lnTo>
                <a:lnTo>
                  <a:pt x="54863" y="0"/>
                </a:lnTo>
                <a:lnTo>
                  <a:pt x="54863" y="385046"/>
                </a:lnTo>
                <a:lnTo>
                  <a:pt x="50214" y="393062"/>
                </a:lnTo>
                <a:close/>
              </a:path>
              <a:path w="100584" h="413004">
                <a:moveTo>
                  <a:pt x="50291" y="413004"/>
                </a:moveTo>
                <a:lnTo>
                  <a:pt x="1523" y="329184"/>
                </a:lnTo>
                <a:lnTo>
                  <a:pt x="0" y="327660"/>
                </a:lnTo>
                <a:lnTo>
                  <a:pt x="1523" y="324612"/>
                </a:lnTo>
                <a:lnTo>
                  <a:pt x="3047" y="323087"/>
                </a:lnTo>
                <a:lnTo>
                  <a:pt x="6095" y="321563"/>
                </a:lnTo>
                <a:lnTo>
                  <a:pt x="9143" y="321563"/>
                </a:lnTo>
                <a:lnTo>
                  <a:pt x="9143" y="324612"/>
                </a:lnTo>
                <a:lnTo>
                  <a:pt x="45719" y="385572"/>
                </a:lnTo>
                <a:lnTo>
                  <a:pt x="45719" y="402336"/>
                </a:lnTo>
                <a:lnTo>
                  <a:pt x="56498" y="402336"/>
                </a:lnTo>
                <a:lnTo>
                  <a:pt x="50291" y="413004"/>
                </a:lnTo>
                <a:close/>
              </a:path>
              <a:path w="100584" h="413004">
                <a:moveTo>
                  <a:pt x="56498" y="402336"/>
                </a:moveTo>
                <a:lnTo>
                  <a:pt x="54863" y="402336"/>
                </a:lnTo>
                <a:lnTo>
                  <a:pt x="54863" y="385046"/>
                </a:lnTo>
                <a:lnTo>
                  <a:pt x="89915" y="324612"/>
                </a:lnTo>
                <a:lnTo>
                  <a:pt x="91439" y="321563"/>
                </a:lnTo>
                <a:lnTo>
                  <a:pt x="94487" y="321563"/>
                </a:lnTo>
                <a:lnTo>
                  <a:pt x="97535" y="323087"/>
                </a:lnTo>
                <a:lnTo>
                  <a:pt x="99059" y="324612"/>
                </a:lnTo>
                <a:lnTo>
                  <a:pt x="100583" y="327660"/>
                </a:lnTo>
                <a:lnTo>
                  <a:pt x="99059" y="329184"/>
                </a:lnTo>
                <a:lnTo>
                  <a:pt x="56498" y="402336"/>
                </a:lnTo>
                <a:close/>
              </a:path>
              <a:path w="100584" h="413004">
                <a:moveTo>
                  <a:pt x="54863" y="400812"/>
                </a:moveTo>
                <a:lnTo>
                  <a:pt x="50214" y="393062"/>
                </a:lnTo>
                <a:lnTo>
                  <a:pt x="54863" y="385046"/>
                </a:lnTo>
                <a:lnTo>
                  <a:pt x="54863" y="400812"/>
                </a:lnTo>
                <a:close/>
              </a:path>
              <a:path w="100584" h="413004">
                <a:moveTo>
                  <a:pt x="45719" y="400812"/>
                </a:moveTo>
                <a:lnTo>
                  <a:pt x="45719" y="385572"/>
                </a:lnTo>
                <a:lnTo>
                  <a:pt x="50214" y="393062"/>
                </a:lnTo>
                <a:lnTo>
                  <a:pt x="45719" y="400812"/>
                </a:lnTo>
                <a:close/>
              </a:path>
              <a:path w="100584" h="413004">
                <a:moveTo>
                  <a:pt x="54863" y="402336"/>
                </a:moveTo>
                <a:lnTo>
                  <a:pt x="45719" y="402336"/>
                </a:lnTo>
                <a:lnTo>
                  <a:pt x="45719" y="400812"/>
                </a:lnTo>
                <a:lnTo>
                  <a:pt x="50214" y="393062"/>
                </a:lnTo>
                <a:lnTo>
                  <a:pt x="54863" y="400812"/>
                </a:lnTo>
                <a:lnTo>
                  <a:pt x="54863" y="402336"/>
                </a:lnTo>
                <a:close/>
              </a:path>
            </a:pathLst>
          </a:custGeom>
          <a:solidFill>
            <a:srgbClr val="006EBC"/>
          </a:solidFill>
        </p:spPr>
        <p:txBody>
          <a:bodyPr wrap="square" lIns="0" tIns="0" rIns="0" bIns="0" rtlCol="0">
            <a:noAutofit/>
          </a:bodyPr>
          <a:lstStyle/>
          <a:p>
            <a:endParaRPr/>
          </a:p>
        </p:txBody>
      </p:sp>
      <p:sp>
        <p:nvSpPr>
          <p:cNvPr id="16" name="object 16"/>
          <p:cNvSpPr/>
          <p:nvPr/>
        </p:nvSpPr>
        <p:spPr>
          <a:xfrm>
            <a:off x="6234545" y="3088789"/>
            <a:ext cx="90055" cy="363071"/>
          </a:xfrm>
          <a:custGeom>
            <a:avLst/>
            <a:gdLst/>
            <a:ahLst/>
            <a:cxnLst/>
            <a:rect l="l" t="t" r="r" b="b"/>
            <a:pathLst>
              <a:path w="99060" h="411480">
                <a:moveTo>
                  <a:pt x="7620" y="91440"/>
                </a:moveTo>
                <a:lnTo>
                  <a:pt x="4572" y="91440"/>
                </a:lnTo>
                <a:lnTo>
                  <a:pt x="3048" y="89916"/>
                </a:lnTo>
                <a:lnTo>
                  <a:pt x="0" y="88392"/>
                </a:lnTo>
                <a:lnTo>
                  <a:pt x="0" y="85343"/>
                </a:lnTo>
                <a:lnTo>
                  <a:pt x="1524" y="83819"/>
                </a:lnTo>
                <a:lnTo>
                  <a:pt x="50292" y="0"/>
                </a:lnTo>
                <a:lnTo>
                  <a:pt x="55612" y="9143"/>
                </a:lnTo>
                <a:lnTo>
                  <a:pt x="45720" y="9143"/>
                </a:lnTo>
                <a:lnTo>
                  <a:pt x="45720" y="25329"/>
                </a:lnTo>
                <a:lnTo>
                  <a:pt x="9144" y="88392"/>
                </a:lnTo>
                <a:lnTo>
                  <a:pt x="7620" y="91440"/>
                </a:lnTo>
                <a:close/>
              </a:path>
              <a:path w="99060" h="411480">
                <a:moveTo>
                  <a:pt x="54864" y="27957"/>
                </a:moveTo>
                <a:lnTo>
                  <a:pt x="49530" y="18760"/>
                </a:lnTo>
                <a:lnTo>
                  <a:pt x="53340" y="12192"/>
                </a:lnTo>
                <a:lnTo>
                  <a:pt x="45720" y="12192"/>
                </a:lnTo>
                <a:lnTo>
                  <a:pt x="45720" y="9143"/>
                </a:lnTo>
                <a:lnTo>
                  <a:pt x="54864" y="9143"/>
                </a:lnTo>
                <a:lnTo>
                  <a:pt x="54864" y="12192"/>
                </a:lnTo>
                <a:lnTo>
                  <a:pt x="53340" y="12192"/>
                </a:lnTo>
                <a:lnTo>
                  <a:pt x="49530" y="18760"/>
                </a:lnTo>
                <a:lnTo>
                  <a:pt x="54864" y="18760"/>
                </a:lnTo>
                <a:lnTo>
                  <a:pt x="54864" y="27957"/>
                </a:lnTo>
                <a:close/>
              </a:path>
              <a:path w="99060" h="411480">
                <a:moveTo>
                  <a:pt x="94488" y="91440"/>
                </a:moveTo>
                <a:lnTo>
                  <a:pt x="91440" y="91440"/>
                </a:lnTo>
                <a:lnTo>
                  <a:pt x="89916" y="88392"/>
                </a:lnTo>
                <a:lnTo>
                  <a:pt x="54864" y="27957"/>
                </a:lnTo>
                <a:lnTo>
                  <a:pt x="54864" y="9143"/>
                </a:lnTo>
                <a:lnTo>
                  <a:pt x="55612" y="9143"/>
                </a:lnTo>
                <a:lnTo>
                  <a:pt x="99060" y="83819"/>
                </a:lnTo>
                <a:lnTo>
                  <a:pt x="99060" y="88392"/>
                </a:lnTo>
                <a:lnTo>
                  <a:pt x="96012" y="89916"/>
                </a:lnTo>
                <a:lnTo>
                  <a:pt x="94488" y="91440"/>
                </a:lnTo>
                <a:close/>
              </a:path>
              <a:path w="99060" h="411480">
                <a:moveTo>
                  <a:pt x="45720" y="25329"/>
                </a:moveTo>
                <a:lnTo>
                  <a:pt x="45720" y="12192"/>
                </a:lnTo>
                <a:lnTo>
                  <a:pt x="49530" y="18760"/>
                </a:lnTo>
                <a:lnTo>
                  <a:pt x="45720" y="25329"/>
                </a:lnTo>
                <a:close/>
              </a:path>
              <a:path w="99060" h="411480">
                <a:moveTo>
                  <a:pt x="54864" y="411480"/>
                </a:moveTo>
                <a:lnTo>
                  <a:pt x="45720" y="411480"/>
                </a:lnTo>
                <a:lnTo>
                  <a:pt x="45720" y="25329"/>
                </a:lnTo>
                <a:lnTo>
                  <a:pt x="49530" y="18760"/>
                </a:lnTo>
                <a:lnTo>
                  <a:pt x="54864" y="27957"/>
                </a:lnTo>
                <a:lnTo>
                  <a:pt x="54864" y="411480"/>
                </a:lnTo>
                <a:close/>
              </a:path>
            </a:pathLst>
          </a:custGeom>
          <a:solidFill>
            <a:srgbClr val="006EBC"/>
          </a:solidFill>
        </p:spPr>
        <p:txBody>
          <a:bodyPr wrap="square" lIns="0" tIns="0" rIns="0" bIns="0" rtlCol="0">
            <a:noAutofit/>
          </a:bodyPr>
          <a:lstStyle/>
          <a:p>
            <a:endParaRPr/>
          </a:p>
        </p:txBody>
      </p:sp>
      <p:sp>
        <p:nvSpPr>
          <p:cNvPr id="17" name="object 17"/>
          <p:cNvSpPr txBox="1"/>
          <p:nvPr/>
        </p:nvSpPr>
        <p:spPr>
          <a:xfrm>
            <a:off x="5735298" y="2365047"/>
            <a:ext cx="871682" cy="627529"/>
          </a:xfrm>
          <a:prstGeom prst="rect">
            <a:avLst/>
          </a:prstGeom>
        </p:spPr>
        <p:txBody>
          <a:bodyPr vert="horz" wrap="square" lIns="0" tIns="0" rIns="0" bIns="0" rtlCol="0">
            <a:noAutofit/>
          </a:bodyPr>
          <a:lstStyle/>
          <a:p>
            <a:pPr marL="11397" marR="11397">
              <a:lnSpc>
                <a:spcPct val="99700"/>
              </a:lnSpc>
            </a:pPr>
            <a:r>
              <a:rPr lang="en-IN" sz="1300" spc="-36" dirty="0" smtClean="0">
                <a:solidFill>
                  <a:srgbClr val="0070BF"/>
                </a:solidFill>
                <a:latin typeface="Times New Roman"/>
                <a:cs typeface="Times New Roman"/>
              </a:rPr>
              <a:t>54 </a:t>
            </a:r>
            <a:r>
              <a:rPr sz="1300" spc="-36" dirty="0" smtClean="0">
                <a:solidFill>
                  <a:srgbClr val="0070BF"/>
                </a:solidFill>
                <a:latin typeface="Times New Roman"/>
                <a:cs typeface="Times New Roman"/>
              </a:rPr>
              <a:t> </a:t>
            </a:r>
            <a:r>
              <a:rPr sz="1300" spc="22" dirty="0" smtClean="0">
                <a:solidFill>
                  <a:srgbClr val="0070BF"/>
                </a:solidFill>
                <a:latin typeface="Times New Roman"/>
                <a:cs typeface="Times New Roman"/>
              </a:rPr>
              <a:t>d</a:t>
            </a:r>
            <a:r>
              <a:rPr sz="1300" spc="27" dirty="0" smtClean="0">
                <a:solidFill>
                  <a:srgbClr val="0070BF"/>
                </a:solidFill>
                <a:latin typeface="Times New Roman"/>
                <a:cs typeface="Times New Roman"/>
              </a:rPr>
              <a:t>a</a:t>
            </a:r>
            <a:r>
              <a:rPr sz="1300" spc="-81" dirty="0" smtClean="0">
                <a:solidFill>
                  <a:srgbClr val="0070BF"/>
                </a:solidFill>
                <a:latin typeface="Times New Roman"/>
                <a:cs typeface="Times New Roman"/>
              </a:rPr>
              <a:t>y</a:t>
            </a:r>
            <a:r>
              <a:rPr sz="1300" dirty="0" smtClean="0">
                <a:solidFill>
                  <a:srgbClr val="0070BF"/>
                </a:solidFill>
                <a:latin typeface="Times New Roman"/>
                <a:cs typeface="Times New Roman"/>
              </a:rPr>
              <a:t>s </a:t>
            </a:r>
            <a:r>
              <a:rPr sz="1400" spc="-144" dirty="0" smtClean="0">
                <a:latin typeface="Times New Roman"/>
                <a:cs typeface="Times New Roman"/>
              </a:rPr>
              <a:t>S</a:t>
            </a:r>
            <a:r>
              <a:rPr sz="1400" spc="18" dirty="0" smtClean="0">
                <a:latin typeface="Times New Roman"/>
                <a:cs typeface="Times New Roman"/>
              </a:rPr>
              <a:t>u</a:t>
            </a:r>
            <a:r>
              <a:rPr sz="1400" spc="31" dirty="0" smtClean="0">
                <a:latin typeface="Times New Roman"/>
                <a:cs typeface="Times New Roman"/>
              </a:rPr>
              <a:t>b</a:t>
            </a:r>
            <a:r>
              <a:rPr sz="1400" spc="18" dirty="0" smtClean="0">
                <a:latin typeface="Times New Roman"/>
                <a:cs typeface="Times New Roman"/>
              </a:rPr>
              <a:t>m</a:t>
            </a:r>
            <a:r>
              <a:rPr sz="1400" spc="-72" dirty="0" smtClean="0">
                <a:latin typeface="Times New Roman"/>
                <a:cs typeface="Times New Roman"/>
              </a:rPr>
              <a:t>i</a:t>
            </a:r>
            <a:r>
              <a:rPr sz="1400" spc="-4" dirty="0" smtClean="0">
                <a:latin typeface="Times New Roman"/>
                <a:cs typeface="Times New Roman"/>
              </a:rPr>
              <a:t>ss</a:t>
            </a:r>
            <a:r>
              <a:rPr sz="1400" spc="-58" dirty="0" smtClean="0">
                <a:latin typeface="Times New Roman"/>
                <a:cs typeface="Times New Roman"/>
              </a:rPr>
              <a:t>i</a:t>
            </a:r>
            <a:r>
              <a:rPr sz="1400" spc="22" dirty="0" smtClean="0">
                <a:latin typeface="Times New Roman"/>
                <a:cs typeface="Times New Roman"/>
              </a:rPr>
              <a:t>o</a:t>
            </a:r>
            <a:r>
              <a:rPr sz="1400" spc="27" dirty="0" smtClean="0">
                <a:latin typeface="Times New Roman"/>
                <a:cs typeface="Times New Roman"/>
              </a:rPr>
              <a:t>n</a:t>
            </a:r>
            <a:r>
              <a:rPr sz="1400" spc="13" dirty="0" smtClean="0">
                <a:latin typeface="Times New Roman"/>
                <a:cs typeface="Times New Roman"/>
              </a:rPr>
              <a:t> </a:t>
            </a:r>
            <a:r>
              <a:rPr sz="1400" spc="36" dirty="0" smtClean="0">
                <a:latin typeface="Times New Roman"/>
                <a:cs typeface="Times New Roman"/>
              </a:rPr>
              <a:t>o</a:t>
            </a:r>
            <a:r>
              <a:rPr sz="1400" spc="-45" dirty="0" smtClean="0">
                <a:latin typeface="Times New Roman"/>
                <a:cs typeface="Times New Roman"/>
              </a:rPr>
              <a:t>f</a:t>
            </a:r>
            <a:r>
              <a:rPr sz="1400" spc="-22" dirty="0" smtClean="0">
                <a:latin typeface="Times New Roman"/>
                <a:cs typeface="Times New Roman"/>
              </a:rPr>
              <a:t> </a:t>
            </a:r>
            <a:r>
              <a:rPr sz="1400" spc="-126" dirty="0" smtClean="0">
                <a:latin typeface="Times New Roman"/>
                <a:cs typeface="Times New Roman"/>
              </a:rPr>
              <a:t>I</a:t>
            </a:r>
            <a:r>
              <a:rPr sz="1400" spc="-67" dirty="0" smtClean="0">
                <a:latin typeface="Times New Roman"/>
                <a:cs typeface="Times New Roman"/>
              </a:rPr>
              <a:t>M</a:t>
            </a:r>
            <a:endParaRPr sz="1400" dirty="0">
              <a:latin typeface="Times New Roman"/>
              <a:cs typeface="Times New Roman"/>
            </a:endParaRPr>
          </a:p>
        </p:txBody>
      </p:sp>
      <p:sp>
        <p:nvSpPr>
          <p:cNvPr id="18" name="object 18"/>
          <p:cNvSpPr/>
          <p:nvPr/>
        </p:nvSpPr>
        <p:spPr>
          <a:xfrm>
            <a:off x="6931428" y="3453205"/>
            <a:ext cx="91440" cy="364415"/>
          </a:xfrm>
          <a:custGeom>
            <a:avLst/>
            <a:gdLst/>
            <a:ahLst/>
            <a:cxnLst/>
            <a:rect l="l" t="t" r="r" b="b"/>
            <a:pathLst>
              <a:path w="100584" h="413004">
                <a:moveTo>
                  <a:pt x="50214" y="393062"/>
                </a:moveTo>
                <a:lnTo>
                  <a:pt x="45720" y="385572"/>
                </a:lnTo>
                <a:lnTo>
                  <a:pt x="45720" y="0"/>
                </a:lnTo>
                <a:lnTo>
                  <a:pt x="54864" y="0"/>
                </a:lnTo>
                <a:lnTo>
                  <a:pt x="54864" y="385046"/>
                </a:lnTo>
                <a:lnTo>
                  <a:pt x="50214" y="393062"/>
                </a:lnTo>
                <a:close/>
              </a:path>
              <a:path w="100584" h="413004">
                <a:moveTo>
                  <a:pt x="50292" y="413004"/>
                </a:moveTo>
                <a:lnTo>
                  <a:pt x="1524" y="330708"/>
                </a:lnTo>
                <a:lnTo>
                  <a:pt x="0" y="327660"/>
                </a:lnTo>
                <a:lnTo>
                  <a:pt x="1524" y="324612"/>
                </a:lnTo>
                <a:lnTo>
                  <a:pt x="3048" y="323087"/>
                </a:lnTo>
                <a:lnTo>
                  <a:pt x="6096" y="321563"/>
                </a:lnTo>
                <a:lnTo>
                  <a:pt x="9144" y="324612"/>
                </a:lnTo>
                <a:lnTo>
                  <a:pt x="45720" y="385572"/>
                </a:lnTo>
                <a:lnTo>
                  <a:pt x="45720" y="403860"/>
                </a:lnTo>
                <a:lnTo>
                  <a:pt x="55710" y="403860"/>
                </a:lnTo>
                <a:lnTo>
                  <a:pt x="50292" y="413004"/>
                </a:lnTo>
                <a:close/>
              </a:path>
              <a:path w="100584" h="413004">
                <a:moveTo>
                  <a:pt x="55710" y="403860"/>
                </a:moveTo>
                <a:lnTo>
                  <a:pt x="54864" y="403860"/>
                </a:lnTo>
                <a:lnTo>
                  <a:pt x="54864" y="385046"/>
                </a:lnTo>
                <a:lnTo>
                  <a:pt x="89916" y="324612"/>
                </a:lnTo>
                <a:lnTo>
                  <a:pt x="91440" y="323087"/>
                </a:lnTo>
                <a:lnTo>
                  <a:pt x="94488" y="321563"/>
                </a:lnTo>
                <a:lnTo>
                  <a:pt x="97536" y="323087"/>
                </a:lnTo>
                <a:lnTo>
                  <a:pt x="99060" y="324612"/>
                </a:lnTo>
                <a:lnTo>
                  <a:pt x="100584" y="327660"/>
                </a:lnTo>
                <a:lnTo>
                  <a:pt x="99060" y="330708"/>
                </a:lnTo>
                <a:lnTo>
                  <a:pt x="55710" y="403860"/>
                </a:lnTo>
                <a:close/>
              </a:path>
              <a:path w="100584" h="413004">
                <a:moveTo>
                  <a:pt x="54864" y="400812"/>
                </a:moveTo>
                <a:lnTo>
                  <a:pt x="50214" y="393062"/>
                </a:lnTo>
                <a:lnTo>
                  <a:pt x="54864" y="385046"/>
                </a:lnTo>
                <a:lnTo>
                  <a:pt x="54864" y="400812"/>
                </a:lnTo>
                <a:close/>
              </a:path>
              <a:path w="100584" h="413004">
                <a:moveTo>
                  <a:pt x="45720" y="400812"/>
                </a:moveTo>
                <a:lnTo>
                  <a:pt x="45720" y="385572"/>
                </a:lnTo>
                <a:lnTo>
                  <a:pt x="50214" y="393062"/>
                </a:lnTo>
                <a:lnTo>
                  <a:pt x="45720" y="400812"/>
                </a:lnTo>
                <a:close/>
              </a:path>
              <a:path w="100584" h="413004">
                <a:moveTo>
                  <a:pt x="54864" y="403860"/>
                </a:moveTo>
                <a:lnTo>
                  <a:pt x="45720" y="403860"/>
                </a:lnTo>
                <a:lnTo>
                  <a:pt x="45720" y="400812"/>
                </a:lnTo>
                <a:lnTo>
                  <a:pt x="50214" y="393062"/>
                </a:lnTo>
                <a:lnTo>
                  <a:pt x="54864" y="400812"/>
                </a:lnTo>
                <a:lnTo>
                  <a:pt x="54864" y="403860"/>
                </a:lnTo>
                <a:close/>
              </a:path>
            </a:pathLst>
          </a:custGeom>
          <a:solidFill>
            <a:srgbClr val="006EBC"/>
          </a:solidFill>
        </p:spPr>
        <p:txBody>
          <a:bodyPr wrap="square" lIns="0" tIns="0" rIns="0" bIns="0" rtlCol="0">
            <a:noAutofit/>
          </a:bodyPr>
          <a:lstStyle/>
          <a:p>
            <a:endParaRPr/>
          </a:p>
        </p:txBody>
      </p:sp>
      <p:sp>
        <p:nvSpPr>
          <p:cNvPr id="19" name="object 19"/>
          <p:cNvSpPr/>
          <p:nvPr/>
        </p:nvSpPr>
        <p:spPr>
          <a:xfrm>
            <a:off x="7579822" y="3080721"/>
            <a:ext cx="90055" cy="363071"/>
          </a:xfrm>
          <a:custGeom>
            <a:avLst/>
            <a:gdLst/>
            <a:ahLst/>
            <a:cxnLst/>
            <a:rect l="l" t="t" r="r" b="b"/>
            <a:pathLst>
              <a:path w="99060" h="411480">
                <a:moveTo>
                  <a:pt x="44196" y="27957"/>
                </a:moveTo>
                <a:lnTo>
                  <a:pt x="44196" y="10287"/>
                </a:lnTo>
                <a:lnTo>
                  <a:pt x="50292" y="0"/>
                </a:lnTo>
                <a:lnTo>
                  <a:pt x="55541" y="9143"/>
                </a:lnTo>
                <a:lnTo>
                  <a:pt x="54864" y="9143"/>
                </a:lnTo>
                <a:lnTo>
                  <a:pt x="54864" y="12192"/>
                </a:lnTo>
                <a:lnTo>
                  <a:pt x="45720" y="12192"/>
                </a:lnTo>
                <a:lnTo>
                  <a:pt x="49530" y="18760"/>
                </a:lnTo>
                <a:lnTo>
                  <a:pt x="44196" y="27957"/>
                </a:lnTo>
                <a:close/>
              </a:path>
              <a:path w="99060" h="411480">
                <a:moveTo>
                  <a:pt x="44196" y="10287"/>
                </a:moveTo>
                <a:lnTo>
                  <a:pt x="44196" y="9143"/>
                </a:lnTo>
                <a:lnTo>
                  <a:pt x="44873" y="9143"/>
                </a:lnTo>
                <a:lnTo>
                  <a:pt x="44196" y="10287"/>
                </a:lnTo>
                <a:close/>
              </a:path>
              <a:path w="99060" h="411480">
                <a:moveTo>
                  <a:pt x="94488" y="91440"/>
                </a:moveTo>
                <a:lnTo>
                  <a:pt x="91440" y="89916"/>
                </a:lnTo>
                <a:lnTo>
                  <a:pt x="89916" y="88392"/>
                </a:lnTo>
                <a:lnTo>
                  <a:pt x="54864" y="27957"/>
                </a:lnTo>
                <a:lnTo>
                  <a:pt x="54864" y="9143"/>
                </a:lnTo>
                <a:lnTo>
                  <a:pt x="55541" y="9143"/>
                </a:lnTo>
                <a:lnTo>
                  <a:pt x="97536" y="82296"/>
                </a:lnTo>
                <a:lnTo>
                  <a:pt x="99060" y="85343"/>
                </a:lnTo>
                <a:lnTo>
                  <a:pt x="99060" y="88392"/>
                </a:lnTo>
                <a:lnTo>
                  <a:pt x="96012" y="89916"/>
                </a:lnTo>
                <a:lnTo>
                  <a:pt x="94488" y="91440"/>
                </a:lnTo>
                <a:close/>
              </a:path>
              <a:path w="99060" h="411480">
                <a:moveTo>
                  <a:pt x="4572" y="91440"/>
                </a:moveTo>
                <a:lnTo>
                  <a:pt x="3048" y="89916"/>
                </a:lnTo>
                <a:lnTo>
                  <a:pt x="0" y="88392"/>
                </a:lnTo>
                <a:lnTo>
                  <a:pt x="0" y="85343"/>
                </a:lnTo>
                <a:lnTo>
                  <a:pt x="1524" y="82296"/>
                </a:lnTo>
                <a:lnTo>
                  <a:pt x="44196" y="10287"/>
                </a:lnTo>
                <a:lnTo>
                  <a:pt x="44196" y="27957"/>
                </a:lnTo>
                <a:lnTo>
                  <a:pt x="9144" y="88392"/>
                </a:lnTo>
                <a:lnTo>
                  <a:pt x="7620" y="89916"/>
                </a:lnTo>
                <a:lnTo>
                  <a:pt x="4572" y="91440"/>
                </a:lnTo>
                <a:close/>
              </a:path>
              <a:path w="99060" h="411480">
                <a:moveTo>
                  <a:pt x="49530" y="18760"/>
                </a:moveTo>
                <a:lnTo>
                  <a:pt x="45720" y="12192"/>
                </a:lnTo>
                <a:lnTo>
                  <a:pt x="53340" y="12192"/>
                </a:lnTo>
                <a:lnTo>
                  <a:pt x="49530" y="18760"/>
                </a:lnTo>
                <a:close/>
              </a:path>
              <a:path w="99060" h="411480">
                <a:moveTo>
                  <a:pt x="54864" y="27957"/>
                </a:moveTo>
                <a:lnTo>
                  <a:pt x="49530" y="18760"/>
                </a:lnTo>
                <a:lnTo>
                  <a:pt x="53340" y="12192"/>
                </a:lnTo>
                <a:lnTo>
                  <a:pt x="54864" y="12192"/>
                </a:lnTo>
                <a:lnTo>
                  <a:pt x="54864" y="27957"/>
                </a:lnTo>
                <a:close/>
              </a:path>
              <a:path w="99060" h="411480">
                <a:moveTo>
                  <a:pt x="54864" y="411480"/>
                </a:moveTo>
                <a:lnTo>
                  <a:pt x="44196" y="411480"/>
                </a:lnTo>
                <a:lnTo>
                  <a:pt x="44196" y="27957"/>
                </a:lnTo>
                <a:lnTo>
                  <a:pt x="49530" y="18760"/>
                </a:lnTo>
                <a:lnTo>
                  <a:pt x="54864" y="27957"/>
                </a:lnTo>
                <a:lnTo>
                  <a:pt x="54864" y="411480"/>
                </a:lnTo>
                <a:close/>
              </a:path>
            </a:pathLst>
          </a:custGeom>
          <a:solidFill>
            <a:srgbClr val="006EBC"/>
          </a:solidFill>
        </p:spPr>
        <p:txBody>
          <a:bodyPr wrap="square" lIns="0" tIns="0" rIns="0" bIns="0" rtlCol="0">
            <a:noAutofit/>
          </a:bodyPr>
          <a:lstStyle/>
          <a:p>
            <a:endParaRPr/>
          </a:p>
        </p:txBody>
      </p:sp>
      <p:sp>
        <p:nvSpPr>
          <p:cNvPr id="20" name="object 20"/>
          <p:cNvSpPr txBox="1"/>
          <p:nvPr/>
        </p:nvSpPr>
        <p:spPr>
          <a:xfrm>
            <a:off x="7080560" y="1664257"/>
            <a:ext cx="860714" cy="1301563"/>
          </a:xfrm>
          <a:prstGeom prst="rect">
            <a:avLst/>
          </a:prstGeom>
        </p:spPr>
        <p:txBody>
          <a:bodyPr vert="horz" wrap="square" lIns="0" tIns="0" rIns="0" bIns="0" rtlCol="0">
            <a:noAutofit/>
          </a:bodyPr>
          <a:lstStyle/>
          <a:p>
            <a:pPr marL="11397" marR="11397"/>
            <a:r>
              <a:rPr sz="1400" spc="-206" dirty="0" smtClean="0">
                <a:latin typeface="Times New Roman"/>
                <a:cs typeface="Times New Roman"/>
              </a:rPr>
              <a:t>C</a:t>
            </a:r>
            <a:r>
              <a:rPr sz="1400" spc="36" dirty="0" smtClean="0">
                <a:latin typeface="Times New Roman"/>
                <a:cs typeface="Times New Roman"/>
              </a:rPr>
              <a:t>o</a:t>
            </a:r>
            <a:r>
              <a:rPr sz="1400" spc="-202" dirty="0" smtClean="0">
                <a:latin typeface="Times New Roman"/>
                <a:cs typeface="Times New Roman"/>
              </a:rPr>
              <a:t>C</a:t>
            </a:r>
            <a:r>
              <a:rPr sz="1400" spc="-76" dirty="0" smtClean="0">
                <a:latin typeface="Times New Roman"/>
                <a:cs typeface="Times New Roman"/>
              </a:rPr>
              <a:t> </a:t>
            </a:r>
            <a:r>
              <a:rPr sz="1400" spc="40" dirty="0" smtClean="0">
                <a:latin typeface="Times New Roman"/>
                <a:cs typeface="Times New Roman"/>
              </a:rPr>
              <a:t>a</a:t>
            </a:r>
            <a:r>
              <a:rPr sz="1400" spc="31" dirty="0" smtClean="0">
                <a:latin typeface="Times New Roman"/>
                <a:cs typeface="Times New Roman"/>
              </a:rPr>
              <a:t>p</a:t>
            </a:r>
            <a:r>
              <a:rPr sz="1400" spc="18" dirty="0" smtClean="0">
                <a:latin typeface="Times New Roman"/>
                <a:cs typeface="Times New Roman"/>
              </a:rPr>
              <a:t>p</a:t>
            </a:r>
            <a:r>
              <a:rPr sz="1400" spc="-9" dirty="0" smtClean="0">
                <a:latin typeface="Times New Roman"/>
                <a:cs typeface="Times New Roman"/>
              </a:rPr>
              <a:t>r</a:t>
            </a:r>
            <a:r>
              <a:rPr sz="1400" spc="22" dirty="0" smtClean="0">
                <a:latin typeface="Times New Roman"/>
                <a:cs typeface="Times New Roman"/>
              </a:rPr>
              <a:t>o</a:t>
            </a:r>
            <a:r>
              <a:rPr sz="1400" spc="-85" dirty="0" smtClean="0">
                <a:latin typeface="Times New Roman"/>
                <a:cs typeface="Times New Roman"/>
              </a:rPr>
              <a:t>v</a:t>
            </a:r>
            <a:r>
              <a:rPr sz="1400" spc="54" dirty="0" smtClean="0">
                <a:latin typeface="Times New Roman"/>
                <a:cs typeface="Times New Roman"/>
              </a:rPr>
              <a:t>e</a:t>
            </a:r>
            <a:r>
              <a:rPr sz="1400" dirty="0" smtClean="0">
                <a:latin typeface="Times New Roman"/>
                <a:cs typeface="Times New Roman"/>
              </a:rPr>
              <a:t>s </a:t>
            </a:r>
            <a:r>
              <a:rPr sz="1400" spc="31" dirty="0" smtClean="0">
                <a:latin typeface="Times New Roman"/>
                <a:cs typeface="Times New Roman"/>
              </a:rPr>
              <a:t>p</a:t>
            </a:r>
            <a:r>
              <a:rPr sz="1400" spc="-72" dirty="0" smtClean="0">
                <a:latin typeface="Times New Roman"/>
                <a:cs typeface="Times New Roman"/>
              </a:rPr>
              <a:t>l</a:t>
            </a:r>
            <a:r>
              <a:rPr sz="1400" spc="40" dirty="0" smtClean="0">
                <a:latin typeface="Times New Roman"/>
                <a:cs typeface="Times New Roman"/>
              </a:rPr>
              <a:t>a</a:t>
            </a:r>
            <a:r>
              <a:rPr sz="1400" spc="31" dirty="0" smtClean="0">
                <a:latin typeface="Times New Roman"/>
                <a:cs typeface="Times New Roman"/>
              </a:rPr>
              <a:t>n</a:t>
            </a:r>
            <a:r>
              <a:rPr sz="1400" spc="-22" dirty="0" smtClean="0">
                <a:latin typeface="Times New Roman"/>
                <a:cs typeface="Times New Roman"/>
              </a:rPr>
              <a:t>;</a:t>
            </a:r>
            <a:r>
              <a:rPr sz="1400" spc="-18" dirty="0" smtClean="0">
                <a:latin typeface="Times New Roman"/>
                <a:cs typeface="Times New Roman"/>
              </a:rPr>
              <a:t> </a:t>
            </a:r>
            <a:r>
              <a:rPr sz="1400" spc="-4" dirty="0" smtClean="0">
                <a:latin typeface="Times New Roman"/>
                <a:cs typeface="Times New Roman"/>
              </a:rPr>
              <a:t>s</a:t>
            </a:r>
            <a:r>
              <a:rPr sz="1400" spc="31" dirty="0" smtClean="0">
                <a:latin typeface="Times New Roman"/>
                <a:cs typeface="Times New Roman"/>
              </a:rPr>
              <a:t>u</a:t>
            </a:r>
            <a:r>
              <a:rPr sz="1400" spc="18" dirty="0" smtClean="0">
                <a:latin typeface="Times New Roman"/>
                <a:cs typeface="Times New Roman"/>
              </a:rPr>
              <a:t>bm</a:t>
            </a:r>
            <a:r>
              <a:rPr sz="1400" spc="-72" dirty="0" smtClean="0">
                <a:latin typeface="Times New Roman"/>
                <a:cs typeface="Times New Roman"/>
              </a:rPr>
              <a:t>i</a:t>
            </a:r>
            <a:r>
              <a:rPr sz="1400" spc="-4" dirty="0" smtClean="0">
                <a:latin typeface="Times New Roman"/>
                <a:cs typeface="Times New Roman"/>
              </a:rPr>
              <a:t>s</a:t>
            </a:r>
            <a:r>
              <a:rPr sz="1400" spc="9" dirty="0" smtClean="0">
                <a:latin typeface="Times New Roman"/>
                <a:cs typeface="Times New Roman"/>
              </a:rPr>
              <a:t>s</a:t>
            </a:r>
            <a:r>
              <a:rPr sz="1400" spc="-72" dirty="0" smtClean="0">
                <a:latin typeface="Times New Roman"/>
                <a:cs typeface="Times New Roman"/>
              </a:rPr>
              <a:t>i</a:t>
            </a:r>
            <a:r>
              <a:rPr sz="1400" spc="36" dirty="0" smtClean="0">
                <a:latin typeface="Times New Roman"/>
                <a:cs typeface="Times New Roman"/>
              </a:rPr>
              <a:t>o</a:t>
            </a:r>
            <a:r>
              <a:rPr sz="1400" spc="27" dirty="0" smtClean="0">
                <a:latin typeface="Times New Roman"/>
                <a:cs typeface="Times New Roman"/>
              </a:rPr>
              <a:t>n</a:t>
            </a:r>
            <a:r>
              <a:rPr sz="1400" spc="13" dirty="0" smtClean="0">
                <a:latin typeface="Times New Roman"/>
                <a:cs typeface="Times New Roman"/>
              </a:rPr>
              <a:t> </a:t>
            </a:r>
            <a:r>
              <a:rPr sz="1400" spc="63" dirty="0" smtClean="0">
                <a:latin typeface="Times New Roman"/>
                <a:cs typeface="Times New Roman"/>
              </a:rPr>
              <a:t>t</a:t>
            </a:r>
            <a:r>
              <a:rPr sz="1400" spc="36" dirty="0" smtClean="0">
                <a:latin typeface="Times New Roman"/>
                <a:cs typeface="Times New Roman"/>
              </a:rPr>
              <a:t>o</a:t>
            </a:r>
            <a:r>
              <a:rPr sz="1400" spc="-27" dirty="0" smtClean="0">
                <a:latin typeface="Times New Roman"/>
                <a:cs typeface="Times New Roman"/>
              </a:rPr>
              <a:t> </a:t>
            </a:r>
            <a:r>
              <a:rPr sz="1400" spc="-112" dirty="0" smtClean="0">
                <a:latin typeface="Times New Roman"/>
                <a:cs typeface="Times New Roman"/>
              </a:rPr>
              <a:t>N</a:t>
            </a:r>
            <a:r>
              <a:rPr sz="1400" spc="-206" dirty="0" smtClean="0">
                <a:latin typeface="Times New Roman"/>
                <a:cs typeface="Times New Roman"/>
              </a:rPr>
              <a:t>C</a:t>
            </a:r>
            <a:r>
              <a:rPr sz="1400" spc="-386" dirty="0" smtClean="0">
                <a:latin typeface="Times New Roman"/>
                <a:cs typeface="Times New Roman"/>
              </a:rPr>
              <a:t>L</a:t>
            </a:r>
            <a:r>
              <a:rPr sz="1400" spc="-188" dirty="0" smtClean="0">
                <a:latin typeface="Times New Roman"/>
                <a:cs typeface="Times New Roman"/>
              </a:rPr>
              <a:t>T</a:t>
            </a:r>
            <a:r>
              <a:rPr sz="1400" spc="-40" dirty="0" smtClean="0">
                <a:latin typeface="Times New Roman"/>
                <a:cs typeface="Times New Roman"/>
              </a:rPr>
              <a:t> </a:t>
            </a:r>
            <a:r>
              <a:rPr sz="1400" spc="-67" dirty="0" smtClean="0">
                <a:latin typeface="Times New Roman"/>
                <a:cs typeface="Times New Roman"/>
              </a:rPr>
              <a:t>f</a:t>
            </a:r>
            <a:r>
              <a:rPr sz="1400" spc="22" dirty="0" smtClean="0">
                <a:latin typeface="Times New Roman"/>
                <a:cs typeface="Times New Roman"/>
              </a:rPr>
              <a:t>o</a:t>
            </a:r>
            <a:r>
              <a:rPr sz="1400" spc="18" dirty="0" smtClean="0">
                <a:latin typeface="Times New Roman"/>
                <a:cs typeface="Times New Roman"/>
              </a:rPr>
              <a:t>r</a:t>
            </a:r>
            <a:r>
              <a:rPr sz="1400" spc="13" dirty="0" smtClean="0">
                <a:latin typeface="Times New Roman"/>
                <a:cs typeface="Times New Roman"/>
              </a:rPr>
              <a:t> </a:t>
            </a:r>
            <a:r>
              <a:rPr sz="1400" spc="40" dirty="0" smtClean="0">
                <a:latin typeface="Times New Roman"/>
                <a:cs typeface="Times New Roman"/>
              </a:rPr>
              <a:t>a</a:t>
            </a:r>
            <a:r>
              <a:rPr sz="1400" spc="31" dirty="0" smtClean="0">
                <a:latin typeface="Times New Roman"/>
                <a:cs typeface="Times New Roman"/>
              </a:rPr>
              <a:t>p</a:t>
            </a:r>
            <a:r>
              <a:rPr sz="1400" spc="18" dirty="0" smtClean="0">
                <a:latin typeface="Times New Roman"/>
                <a:cs typeface="Times New Roman"/>
              </a:rPr>
              <a:t>p</a:t>
            </a:r>
            <a:r>
              <a:rPr sz="1400" spc="-9" dirty="0" smtClean="0">
                <a:latin typeface="Times New Roman"/>
                <a:cs typeface="Times New Roman"/>
              </a:rPr>
              <a:t>r</a:t>
            </a:r>
            <a:r>
              <a:rPr sz="1400" spc="22" dirty="0" smtClean="0">
                <a:latin typeface="Times New Roman"/>
                <a:cs typeface="Times New Roman"/>
              </a:rPr>
              <a:t>o</a:t>
            </a:r>
            <a:r>
              <a:rPr sz="1400" spc="-99" dirty="0" smtClean="0">
                <a:latin typeface="Times New Roman"/>
                <a:cs typeface="Times New Roman"/>
              </a:rPr>
              <a:t>v</a:t>
            </a:r>
            <a:r>
              <a:rPr sz="1400" spc="40" dirty="0" smtClean="0">
                <a:latin typeface="Times New Roman"/>
                <a:cs typeface="Times New Roman"/>
              </a:rPr>
              <a:t>a</a:t>
            </a:r>
            <a:r>
              <a:rPr sz="1400" spc="-72" dirty="0" smtClean="0">
                <a:latin typeface="Times New Roman"/>
                <a:cs typeface="Times New Roman"/>
              </a:rPr>
              <a:t>l</a:t>
            </a:r>
            <a:endParaRPr sz="1400" dirty="0">
              <a:latin typeface="Times New Roman"/>
              <a:cs typeface="Times New Roman"/>
            </a:endParaRPr>
          </a:p>
        </p:txBody>
      </p:sp>
      <p:sp>
        <p:nvSpPr>
          <p:cNvPr id="21" name="object 21"/>
          <p:cNvSpPr/>
          <p:nvPr/>
        </p:nvSpPr>
        <p:spPr>
          <a:xfrm>
            <a:off x="8236527" y="3445137"/>
            <a:ext cx="90055" cy="364415"/>
          </a:xfrm>
          <a:custGeom>
            <a:avLst/>
            <a:gdLst/>
            <a:ahLst/>
            <a:cxnLst/>
            <a:rect l="l" t="t" r="r" b="b"/>
            <a:pathLst>
              <a:path w="99060" h="413004">
                <a:moveTo>
                  <a:pt x="49530" y="394243"/>
                </a:moveTo>
                <a:lnTo>
                  <a:pt x="45720" y="387674"/>
                </a:lnTo>
                <a:lnTo>
                  <a:pt x="45720" y="0"/>
                </a:lnTo>
                <a:lnTo>
                  <a:pt x="54864" y="0"/>
                </a:lnTo>
                <a:lnTo>
                  <a:pt x="54864" y="385046"/>
                </a:lnTo>
                <a:lnTo>
                  <a:pt x="49530" y="394243"/>
                </a:lnTo>
                <a:close/>
              </a:path>
              <a:path w="99060" h="413004">
                <a:moveTo>
                  <a:pt x="50292" y="413004"/>
                </a:moveTo>
                <a:lnTo>
                  <a:pt x="1524" y="329184"/>
                </a:lnTo>
                <a:lnTo>
                  <a:pt x="0" y="327660"/>
                </a:lnTo>
                <a:lnTo>
                  <a:pt x="1524" y="324612"/>
                </a:lnTo>
                <a:lnTo>
                  <a:pt x="4572" y="321563"/>
                </a:lnTo>
                <a:lnTo>
                  <a:pt x="7620" y="321563"/>
                </a:lnTo>
                <a:lnTo>
                  <a:pt x="9144" y="324612"/>
                </a:lnTo>
                <a:lnTo>
                  <a:pt x="45720" y="387674"/>
                </a:lnTo>
                <a:lnTo>
                  <a:pt x="45720" y="403860"/>
                </a:lnTo>
                <a:lnTo>
                  <a:pt x="55612" y="403860"/>
                </a:lnTo>
                <a:lnTo>
                  <a:pt x="50292" y="413004"/>
                </a:lnTo>
                <a:close/>
              </a:path>
              <a:path w="99060" h="413004">
                <a:moveTo>
                  <a:pt x="55612" y="403860"/>
                </a:moveTo>
                <a:lnTo>
                  <a:pt x="54864" y="403860"/>
                </a:lnTo>
                <a:lnTo>
                  <a:pt x="54864" y="385046"/>
                </a:lnTo>
                <a:lnTo>
                  <a:pt x="89916" y="324612"/>
                </a:lnTo>
                <a:lnTo>
                  <a:pt x="91440" y="321563"/>
                </a:lnTo>
                <a:lnTo>
                  <a:pt x="94488" y="321563"/>
                </a:lnTo>
                <a:lnTo>
                  <a:pt x="96012" y="323087"/>
                </a:lnTo>
                <a:lnTo>
                  <a:pt x="99060" y="324612"/>
                </a:lnTo>
                <a:lnTo>
                  <a:pt x="99060" y="329184"/>
                </a:lnTo>
                <a:lnTo>
                  <a:pt x="55612" y="403860"/>
                </a:lnTo>
                <a:close/>
              </a:path>
              <a:path w="99060" h="413004">
                <a:moveTo>
                  <a:pt x="54864" y="400812"/>
                </a:moveTo>
                <a:lnTo>
                  <a:pt x="53340" y="400812"/>
                </a:lnTo>
                <a:lnTo>
                  <a:pt x="49530" y="394243"/>
                </a:lnTo>
                <a:lnTo>
                  <a:pt x="54864" y="385046"/>
                </a:lnTo>
                <a:lnTo>
                  <a:pt x="54864" y="400812"/>
                </a:lnTo>
                <a:close/>
              </a:path>
              <a:path w="99060" h="413004">
                <a:moveTo>
                  <a:pt x="45720" y="400812"/>
                </a:moveTo>
                <a:lnTo>
                  <a:pt x="45720" y="387674"/>
                </a:lnTo>
                <a:lnTo>
                  <a:pt x="49530" y="394243"/>
                </a:lnTo>
                <a:lnTo>
                  <a:pt x="45720" y="400812"/>
                </a:lnTo>
                <a:close/>
              </a:path>
              <a:path w="99060" h="413004">
                <a:moveTo>
                  <a:pt x="54864" y="403860"/>
                </a:moveTo>
                <a:lnTo>
                  <a:pt x="45720" y="403860"/>
                </a:lnTo>
                <a:lnTo>
                  <a:pt x="45720" y="400812"/>
                </a:lnTo>
                <a:lnTo>
                  <a:pt x="49530" y="394243"/>
                </a:lnTo>
                <a:lnTo>
                  <a:pt x="53340" y="400812"/>
                </a:lnTo>
                <a:lnTo>
                  <a:pt x="54864" y="400812"/>
                </a:lnTo>
                <a:lnTo>
                  <a:pt x="54864" y="403860"/>
                </a:lnTo>
                <a:close/>
              </a:path>
            </a:pathLst>
          </a:custGeom>
          <a:solidFill>
            <a:srgbClr val="006EBC"/>
          </a:solidFill>
        </p:spPr>
        <p:txBody>
          <a:bodyPr wrap="square" lIns="0" tIns="0" rIns="0" bIns="0" rtlCol="0">
            <a:noAutofit/>
          </a:bodyPr>
          <a:lstStyle/>
          <a:p>
            <a:endParaRPr/>
          </a:p>
        </p:txBody>
      </p:sp>
      <p:sp>
        <p:nvSpPr>
          <p:cNvPr id="23" name="object 23"/>
          <p:cNvSpPr txBox="1">
            <a:spLocks noGrp="1"/>
          </p:cNvSpPr>
          <p:nvPr>
            <p:ph type="sldNum" sz="quarter" idx="4294967295"/>
          </p:nvPr>
        </p:nvSpPr>
        <p:spPr>
          <a:xfrm>
            <a:off x="8429653" y="6113449"/>
            <a:ext cx="653868" cy="387385"/>
          </a:xfrm>
          <a:prstGeom prst="rect">
            <a:avLst/>
          </a:prstGeom>
        </p:spPr>
        <p:txBody>
          <a:bodyPr vert="horz" wrap="square" lIns="0" tIns="0" rIns="0" bIns="0" rtlCol="0">
            <a:noAutofit/>
          </a:bodyPr>
          <a:lstStyle/>
          <a:p>
            <a:pPr marL="47297"/>
            <a:fld id="{81D60167-4931-47E6-BA6A-407CBD079E47}" type="slidenum">
              <a:rPr sz="1300" spc="4" dirty="0" smtClean="0">
                <a:latin typeface="Times New Roman"/>
                <a:cs typeface="Times New Roman"/>
              </a:rPr>
              <a:pPr marL="47297"/>
              <a:t>28</a:t>
            </a:fld>
            <a:endParaRPr sz="1300">
              <a:latin typeface="Times New Roman"/>
              <a:cs typeface="Times New Roman"/>
            </a:endParaRPr>
          </a:p>
        </p:txBody>
      </p:sp>
      <p:graphicFrame>
        <p:nvGraphicFramePr>
          <p:cNvPr id="22" name="object 22"/>
          <p:cNvGraphicFramePr>
            <a:graphicFrameLocks noGrp="1"/>
          </p:cNvGraphicFramePr>
          <p:nvPr>
            <p:extLst>
              <p:ext uri="{D42A27DB-BD31-4B8C-83A1-F6EECF244321}">
                <p14:modId xmlns="" xmlns:p14="http://schemas.microsoft.com/office/powerpoint/2010/main" val="1062296137"/>
              </p:ext>
            </p:extLst>
          </p:nvPr>
        </p:nvGraphicFramePr>
        <p:xfrm>
          <a:off x="421645" y="3938932"/>
          <a:ext cx="8175728" cy="1529223"/>
        </p:xfrm>
        <a:graphic>
          <a:graphicData uri="http://schemas.openxmlformats.org/drawingml/2006/table">
            <a:tbl>
              <a:tblPr firstRow="1" bandRow="1">
                <a:tableStyleId>{2D5ABB26-0587-4C30-8999-92F81FD0307C}</a:tableStyleId>
              </a:tblPr>
              <a:tblGrid>
                <a:gridCol w="1173635"/>
                <a:gridCol w="1539628"/>
                <a:gridCol w="1578158"/>
                <a:gridCol w="1524307"/>
                <a:gridCol w="1347404"/>
                <a:gridCol w="1012596"/>
              </a:tblGrid>
              <a:tr h="243665">
                <a:tc>
                  <a:txBody>
                    <a:bodyPr/>
                    <a:lstStyle/>
                    <a:p>
                      <a:pPr marL="25400">
                        <a:lnSpc>
                          <a:spcPct val="100000"/>
                        </a:lnSpc>
                      </a:pPr>
                      <a:r>
                        <a:rPr sz="1200" spc="5" dirty="0" smtClean="0">
                          <a:solidFill>
                            <a:srgbClr val="0070BF"/>
                          </a:solidFill>
                          <a:latin typeface="Times New Roman"/>
                          <a:cs typeface="Times New Roman"/>
                        </a:rPr>
                        <a:t>D</a:t>
                      </a:r>
                      <a:r>
                        <a:rPr sz="1200" spc="-30" dirty="0" smtClean="0">
                          <a:solidFill>
                            <a:srgbClr val="0070BF"/>
                          </a:solidFill>
                          <a:latin typeface="Times New Roman"/>
                          <a:cs typeface="Times New Roman"/>
                        </a:rPr>
                        <a:t>a</a:t>
                      </a:r>
                      <a:r>
                        <a:rPr sz="1200" spc="0" dirty="0" smtClean="0">
                          <a:solidFill>
                            <a:srgbClr val="0070BF"/>
                          </a:solidFill>
                          <a:latin typeface="Times New Roman"/>
                          <a:cs typeface="Times New Roman"/>
                        </a:rPr>
                        <a:t>y</a:t>
                      </a:r>
                      <a:r>
                        <a:rPr sz="1200" spc="-45" dirty="0" smtClean="0">
                          <a:solidFill>
                            <a:srgbClr val="0070BF"/>
                          </a:solidFill>
                          <a:latin typeface="Times New Roman"/>
                          <a:cs typeface="Times New Roman"/>
                        </a:rPr>
                        <a:t> </a:t>
                      </a:r>
                      <a:r>
                        <a:rPr sz="1200" spc="0" dirty="0" smtClean="0">
                          <a:solidFill>
                            <a:srgbClr val="0070BF"/>
                          </a:solidFill>
                          <a:latin typeface="Times New Roman"/>
                          <a:cs typeface="Times New Roman"/>
                        </a:rPr>
                        <a:t>0</a:t>
                      </a:r>
                      <a:endParaRPr sz="1200" dirty="0">
                        <a:latin typeface="Times New Roman"/>
                        <a:cs typeface="Times New Roman"/>
                      </a:endParaRPr>
                    </a:p>
                  </a:txBody>
                  <a:tcPr marL="0" marR="0" marT="0" marB="0"/>
                </a:tc>
                <a:tc>
                  <a:txBody>
                    <a:bodyPr/>
                    <a:lstStyle/>
                    <a:p>
                      <a:pPr marL="229235">
                        <a:lnSpc>
                          <a:spcPct val="100000"/>
                        </a:lnSpc>
                      </a:pPr>
                      <a:r>
                        <a:rPr lang="en-IN" sz="1200" spc="-25" dirty="0" smtClean="0">
                          <a:solidFill>
                            <a:srgbClr val="0070BF"/>
                          </a:solidFill>
                          <a:latin typeface="Times New Roman"/>
                          <a:cs typeface="Times New Roman"/>
                        </a:rPr>
                        <a:t>3</a:t>
                      </a:r>
                      <a:r>
                        <a:rPr sz="1200" spc="-25" dirty="0" smtClean="0">
                          <a:solidFill>
                            <a:srgbClr val="0070BF"/>
                          </a:solidFill>
                          <a:latin typeface="Times New Roman"/>
                          <a:cs typeface="Times New Roman"/>
                        </a:rPr>
                        <a:t> </a:t>
                      </a:r>
                      <a:r>
                        <a:rPr sz="1200" spc="-10" dirty="0" smtClean="0">
                          <a:solidFill>
                            <a:srgbClr val="0070BF"/>
                          </a:solidFill>
                          <a:latin typeface="Times New Roman"/>
                          <a:cs typeface="Times New Roman"/>
                        </a:rPr>
                        <a:t>d</a:t>
                      </a:r>
                      <a:r>
                        <a:rPr sz="1200" spc="-30" dirty="0" smtClean="0">
                          <a:solidFill>
                            <a:srgbClr val="0070BF"/>
                          </a:solidFill>
                          <a:latin typeface="Times New Roman"/>
                          <a:cs typeface="Times New Roman"/>
                        </a:rPr>
                        <a:t>a</a:t>
                      </a:r>
                      <a:r>
                        <a:rPr sz="1200" spc="-20" dirty="0" smtClean="0">
                          <a:solidFill>
                            <a:srgbClr val="0070BF"/>
                          </a:solidFill>
                          <a:latin typeface="Times New Roman"/>
                          <a:cs typeface="Times New Roman"/>
                        </a:rPr>
                        <a:t>y</a:t>
                      </a:r>
                      <a:r>
                        <a:rPr sz="1200" spc="0" dirty="0" smtClean="0">
                          <a:solidFill>
                            <a:srgbClr val="0070BF"/>
                          </a:solidFill>
                          <a:latin typeface="Times New Roman"/>
                          <a:cs typeface="Times New Roman"/>
                        </a:rPr>
                        <a:t>s</a:t>
                      </a:r>
                      <a:endParaRPr sz="1200" dirty="0">
                        <a:latin typeface="Times New Roman"/>
                        <a:cs typeface="Times New Roman"/>
                      </a:endParaRPr>
                    </a:p>
                  </a:txBody>
                  <a:tcPr marL="0" marR="0" marT="0" marB="0"/>
                </a:tc>
                <a:tc>
                  <a:txBody>
                    <a:bodyPr/>
                    <a:lstStyle/>
                    <a:p>
                      <a:pPr marL="384175">
                        <a:lnSpc>
                          <a:spcPct val="100000"/>
                        </a:lnSpc>
                      </a:pPr>
                      <a:r>
                        <a:rPr lang="en-IN" sz="1200" spc="-40" dirty="0" smtClean="0">
                          <a:solidFill>
                            <a:srgbClr val="0070BF"/>
                          </a:solidFill>
                          <a:latin typeface="Times New Roman"/>
                          <a:cs typeface="Times New Roman"/>
                        </a:rPr>
                        <a:t>14 </a:t>
                      </a:r>
                      <a:r>
                        <a:rPr sz="1200" spc="-40" dirty="0" smtClean="0">
                          <a:solidFill>
                            <a:srgbClr val="0070BF"/>
                          </a:solidFill>
                          <a:latin typeface="Times New Roman"/>
                          <a:cs typeface="Times New Roman"/>
                        </a:rPr>
                        <a:t> </a:t>
                      </a:r>
                      <a:r>
                        <a:rPr sz="1200" spc="-10" dirty="0" smtClean="0">
                          <a:solidFill>
                            <a:srgbClr val="0070BF"/>
                          </a:solidFill>
                          <a:latin typeface="Times New Roman"/>
                          <a:cs typeface="Times New Roman"/>
                        </a:rPr>
                        <a:t>d</a:t>
                      </a:r>
                      <a:r>
                        <a:rPr sz="1200" spc="-30" dirty="0" smtClean="0">
                          <a:solidFill>
                            <a:srgbClr val="0070BF"/>
                          </a:solidFill>
                          <a:latin typeface="Times New Roman"/>
                          <a:cs typeface="Times New Roman"/>
                        </a:rPr>
                        <a:t>a</a:t>
                      </a:r>
                      <a:r>
                        <a:rPr sz="1200" spc="-5" dirty="0" smtClean="0">
                          <a:solidFill>
                            <a:srgbClr val="0070BF"/>
                          </a:solidFill>
                          <a:latin typeface="Times New Roman"/>
                          <a:cs typeface="Times New Roman"/>
                        </a:rPr>
                        <a:t>y</a:t>
                      </a:r>
                      <a:r>
                        <a:rPr sz="1200" spc="0" dirty="0" smtClean="0">
                          <a:solidFill>
                            <a:srgbClr val="0070BF"/>
                          </a:solidFill>
                          <a:latin typeface="Times New Roman"/>
                          <a:cs typeface="Times New Roman"/>
                        </a:rPr>
                        <a:t>s</a:t>
                      </a:r>
                      <a:endParaRPr sz="1200" dirty="0">
                        <a:latin typeface="Times New Roman"/>
                        <a:cs typeface="Times New Roman"/>
                      </a:endParaRPr>
                    </a:p>
                  </a:txBody>
                  <a:tcPr marL="0" marR="0" marT="0" marB="0"/>
                </a:tc>
                <a:tc>
                  <a:txBody>
                    <a:bodyPr/>
                    <a:lstStyle/>
                    <a:p>
                      <a:pPr marL="377825">
                        <a:lnSpc>
                          <a:spcPct val="100000"/>
                        </a:lnSpc>
                      </a:pPr>
                      <a:r>
                        <a:rPr lang="en-IN" sz="1200" spc="-40" dirty="0" smtClean="0">
                          <a:solidFill>
                            <a:srgbClr val="0070BF"/>
                          </a:solidFill>
                          <a:latin typeface="Times New Roman"/>
                          <a:cs typeface="Times New Roman"/>
                        </a:rPr>
                        <a:t>37 </a:t>
                      </a:r>
                      <a:r>
                        <a:rPr sz="1200" spc="-40" dirty="0" smtClean="0">
                          <a:solidFill>
                            <a:srgbClr val="0070BF"/>
                          </a:solidFill>
                          <a:latin typeface="Times New Roman"/>
                          <a:cs typeface="Times New Roman"/>
                        </a:rPr>
                        <a:t> </a:t>
                      </a:r>
                      <a:r>
                        <a:rPr sz="1200" spc="-10" dirty="0" smtClean="0">
                          <a:solidFill>
                            <a:srgbClr val="0070BF"/>
                          </a:solidFill>
                          <a:latin typeface="Times New Roman"/>
                          <a:cs typeface="Times New Roman"/>
                        </a:rPr>
                        <a:t>d</a:t>
                      </a:r>
                      <a:r>
                        <a:rPr sz="1200" spc="-30" dirty="0" smtClean="0">
                          <a:solidFill>
                            <a:srgbClr val="0070BF"/>
                          </a:solidFill>
                          <a:latin typeface="Times New Roman"/>
                          <a:cs typeface="Times New Roman"/>
                        </a:rPr>
                        <a:t>a</a:t>
                      </a:r>
                      <a:r>
                        <a:rPr sz="1200" spc="-5" dirty="0" smtClean="0">
                          <a:solidFill>
                            <a:srgbClr val="0070BF"/>
                          </a:solidFill>
                          <a:latin typeface="Times New Roman"/>
                          <a:cs typeface="Times New Roman"/>
                        </a:rPr>
                        <a:t>y</a:t>
                      </a:r>
                      <a:r>
                        <a:rPr sz="1200" spc="0" dirty="0" smtClean="0">
                          <a:solidFill>
                            <a:srgbClr val="0070BF"/>
                          </a:solidFill>
                          <a:latin typeface="Times New Roman"/>
                          <a:cs typeface="Times New Roman"/>
                        </a:rPr>
                        <a:t>s</a:t>
                      </a:r>
                      <a:endParaRPr sz="1200" dirty="0">
                        <a:latin typeface="Times New Roman"/>
                        <a:cs typeface="Times New Roman"/>
                      </a:endParaRPr>
                    </a:p>
                  </a:txBody>
                  <a:tcPr marL="0" marR="0" marT="0" marB="0"/>
                </a:tc>
                <a:tc>
                  <a:txBody>
                    <a:bodyPr/>
                    <a:lstStyle/>
                    <a:p>
                      <a:pPr marL="225425">
                        <a:lnSpc>
                          <a:spcPct val="100000"/>
                        </a:lnSpc>
                      </a:pPr>
                      <a:r>
                        <a:rPr sz="1200" dirty="0" smtClean="0">
                          <a:solidFill>
                            <a:srgbClr val="0070BF"/>
                          </a:solidFill>
                          <a:latin typeface="Times New Roman"/>
                          <a:cs typeface="Times New Roman"/>
                        </a:rPr>
                        <a:t>0</a:t>
                      </a:r>
                      <a:r>
                        <a:rPr sz="1200" spc="-40" dirty="0" smtClean="0">
                          <a:solidFill>
                            <a:srgbClr val="0070BF"/>
                          </a:solidFill>
                          <a:latin typeface="Times New Roman"/>
                          <a:cs typeface="Times New Roman"/>
                        </a:rPr>
                        <a:t> </a:t>
                      </a:r>
                      <a:r>
                        <a:rPr sz="1200" spc="0" dirty="0" smtClean="0">
                          <a:solidFill>
                            <a:srgbClr val="0070BF"/>
                          </a:solidFill>
                          <a:latin typeface="Times New Roman"/>
                          <a:cs typeface="Times New Roman"/>
                        </a:rPr>
                        <a:t>+</a:t>
                      </a:r>
                      <a:r>
                        <a:rPr sz="1200" spc="-40" dirty="0" smtClean="0">
                          <a:solidFill>
                            <a:srgbClr val="0070BF"/>
                          </a:solidFill>
                          <a:latin typeface="Times New Roman"/>
                          <a:cs typeface="Times New Roman"/>
                        </a:rPr>
                        <a:t> </a:t>
                      </a:r>
                      <a:r>
                        <a:rPr sz="1200" spc="5" dirty="0" smtClean="0">
                          <a:solidFill>
                            <a:srgbClr val="0070BF"/>
                          </a:solidFill>
                          <a:latin typeface="Times New Roman"/>
                          <a:cs typeface="Times New Roman"/>
                        </a:rPr>
                        <a:t>1</a:t>
                      </a:r>
                      <a:r>
                        <a:rPr sz="1200" spc="-10" dirty="0" smtClean="0">
                          <a:solidFill>
                            <a:srgbClr val="0070BF"/>
                          </a:solidFill>
                          <a:latin typeface="Times New Roman"/>
                          <a:cs typeface="Times New Roman"/>
                        </a:rPr>
                        <a:t>5</a:t>
                      </a:r>
                      <a:r>
                        <a:rPr sz="1200" spc="0" dirty="0" smtClean="0">
                          <a:solidFill>
                            <a:srgbClr val="0070BF"/>
                          </a:solidFill>
                          <a:latin typeface="Times New Roman"/>
                          <a:cs typeface="Times New Roman"/>
                        </a:rPr>
                        <a:t>0</a:t>
                      </a:r>
                      <a:r>
                        <a:rPr sz="1200" spc="-25" dirty="0" smtClean="0">
                          <a:solidFill>
                            <a:srgbClr val="0070BF"/>
                          </a:solidFill>
                          <a:latin typeface="Times New Roman"/>
                          <a:cs typeface="Times New Roman"/>
                        </a:rPr>
                        <a:t> </a:t>
                      </a:r>
                      <a:r>
                        <a:rPr sz="1200" spc="-10" dirty="0" smtClean="0">
                          <a:solidFill>
                            <a:srgbClr val="0070BF"/>
                          </a:solidFill>
                          <a:latin typeface="Times New Roman"/>
                          <a:cs typeface="Times New Roman"/>
                        </a:rPr>
                        <a:t>d</a:t>
                      </a:r>
                      <a:r>
                        <a:rPr sz="1200" spc="-30" dirty="0" smtClean="0">
                          <a:solidFill>
                            <a:srgbClr val="0070BF"/>
                          </a:solidFill>
                          <a:latin typeface="Times New Roman"/>
                          <a:cs typeface="Times New Roman"/>
                        </a:rPr>
                        <a:t>a</a:t>
                      </a:r>
                      <a:r>
                        <a:rPr sz="1200" spc="-20" dirty="0" smtClean="0">
                          <a:solidFill>
                            <a:srgbClr val="0070BF"/>
                          </a:solidFill>
                          <a:latin typeface="Times New Roman"/>
                          <a:cs typeface="Times New Roman"/>
                        </a:rPr>
                        <a:t>y</a:t>
                      </a:r>
                      <a:r>
                        <a:rPr sz="1200" spc="0" dirty="0" smtClean="0">
                          <a:solidFill>
                            <a:srgbClr val="0070BF"/>
                          </a:solidFill>
                          <a:latin typeface="Times New Roman"/>
                          <a:cs typeface="Times New Roman"/>
                        </a:rPr>
                        <a:t>s</a:t>
                      </a:r>
                      <a:endParaRPr sz="1200">
                        <a:latin typeface="Times New Roman"/>
                        <a:cs typeface="Times New Roman"/>
                      </a:endParaRPr>
                    </a:p>
                  </a:txBody>
                  <a:tcPr marL="0" marR="0" marT="0" marB="0"/>
                </a:tc>
                <a:tc>
                  <a:txBody>
                    <a:bodyPr/>
                    <a:lstStyle/>
                    <a:p>
                      <a:pPr marL="165100">
                        <a:lnSpc>
                          <a:spcPct val="100000"/>
                        </a:lnSpc>
                      </a:pPr>
                      <a:r>
                        <a:rPr sz="1200" dirty="0" smtClean="0">
                          <a:solidFill>
                            <a:srgbClr val="0070BF"/>
                          </a:solidFill>
                          <a:latin typeface="Times New Roman"/>
                          <a:cs typeface="Times New Roman"/>
                        </a:rPr>
                        <a:t>0</a:t>
                      </a:r>
                      <a:r>
                        <a:rPr sz="1200" spc="-40" dirty="0" smtClean="0">
                          <a:solidFill>
                            <a:srgbClr val="0070BF"/>
                          </a:solidFill>
                          <a:latin typeface="Times New Roman"/>
                          <a:cs typeface="Times New Roman"/>
                        </a:rPr>
                        <a:t> </a:t>
                      </a:r>
                      <a:r>
                        <a:rPr sz="1200" spc="0" dirty="0" smtClean="0">
                          <a:solidFill>
                            <a:srgbClr val="0070BF"/>
                          </a:solidFill>
                          <a:latin typeface="Times New Roman"/>
                          <a:cs typeface="Times New Roman"/>
                        </a:rPr>
                        <a:t>+</a:t>
                      </a:r>
                      <a:r>
                        <a:rPr sz="1200" spc="-40" dirty="0" smtClean="0">
                          <a:solidFill>
                            <a:srgbClr val="0070BF"/>
                          </a:solidFill>
                          <a:latin typeface="Times New Roman"/>
                          <a:cs typeface="Times New Roman"/>
                        </a:rPr>
                        <a:t> </a:t>
                      </a:r>
                      <a:r>
                        <a:rPr sz="1200" spc="5" dirty="0" smtClean="0">
                          <a:solidFill>
                            <a:srgbClr val="0070BF"/>
                          </a:solidFill>
                          <a:latin typeface="Times New Roman"/>
                          <a:cs typeface="Times New Roman"/>
                        </a:rPr>
                        <a:t>1</a:t>
                      </a:r>
                      <a:r>
                        <a:rPr sz="1200" spc="-10" dirty="0" smtClean="0">
                          <a:solidFill>
                            <a:srgbClr val="0070BF"/>
                          </a:solidFill>
                          <a:latin typeface="Times New Roman"/>
                          <a:cs typeface="Times New Roman"/>
                        </a:rPr>
                        <a:t>8</a:t>
                      </a:r>
                      <a:r>
                        <a:rPr sz="1200" spc="0" dirty="0" smtClean="0">
                          <a:solidFill>
                            <a:srgbClr val="0070BF"/>
                          </a:solidFill>
                          <a:latin typeface="Times New Roman"/>
                          <a:cs typeface="Times New Roman"/>
                        </a:rPr>
                        <a:t>0</a:t>
                      </a:r>
                      <a:r>
                        <a:rPr sz="1200" spc="-25" dirty="0" smtClean="0">
                          <a:solidFill>
                            <a:srgbClr val="0070BF"/>
                          </a:solidFill>
                          <a:latin typeface="Times New Roman"/>
                          <a:cs typeface="Times New Roman"/>
                        </a:rPr>
                        <a:t> </a:t>
                      </a:r>
                      <a:r>
                        <a:rPr sz="1200" spc="-10" dirty="0" smtClean="0">
                          <a:solidFill>
                            <a:srgbClr val="0070BF"/>
                          </a:solidFill>
                          <a:latin typeface="Times New Roman"/>
                          <a:cs typeface="Times New Roman"/>
                        </a:rPr>
                        <a:t>d</a:t>
                      </a:r>
                      <a:r>
                        <a:rPr sz="1200" spc="-30" dirty="0" smtClean="0">
                          <a:solidFill>
                            <a:srgbClr val="0070BF"/>
                          </a:solidFill>
                          <a:latin typeface="Times New Roman"/>
                          <a:cs typeface="Times New Roman"/>
                        </a:rPr>
                        <a:t>a</a:t>
                      </a:r>
                      <a:r>
                        <a:rPr sz="1200" spc="-20" dirty="0" smtClean="0">
                          <a:solidFill>
                            <a:srgbClr val="0070BF"/>
                          </a:solidFill>
                          <a:latin typeface="Times New Roman"/>
                          <a:cs typeface="Times New Roman"/>
                        </a:rPr>
                        <a:t>y</a:t>
                      </a:r>
                      <a:r>
                        <a:rPr sz="1200" spc="0" dirty="0" smtClean="0">
                          <a:solidFill>
                            <a:srgbClr val="0070BF"/>
                          </a:solidFill>
                          <a:latin typeface="Times New Roman"/>
                          <a:cs typeface="Times New Roman"/>
                        </a:rPr>
                        <a:t>s</a:t>
                      </a:r>
                      <a:endParaRPr sz="1200">
                        <a:latin typeface="Times New Roman"/>
                        <a:cs typeface="Times New Roman"/>
                      </a:endParaRPr>
                    </a:p>
                  </a:txBody>
                  <a:tcPr marL="0" marR="0" marT="0" marB="0"/>
                </a:tc>
              </a:tr>
              <a:tr h="430306">
                <a:tc>
                  <a:txBody>
                    <a:bodyPr/>
                    <a:lstStyle/>
                    <a:p>
                      <a:pPr marL="25400">
                        <a:lnSpc>
                          <a:spcPct val="100000"/>
                        </a:lnSpc>
                      </a:pPr>
                      <a:r>
                        <a:rPr sz="1400" dirty="0" smtClean="0">
                          <a:latin typeface="Times New Roman"/>
                          <a:cs typeface="Times New Roman"/>
                        </a:rPr>
                        <a:t>A</a:t>
                      </a:r>
                      <a:r>
                        <a:rPr sz="1400" spc="-10" dirty="0" smtClean="0">
                          <a:latin typeface="Times New Roman"/>
                          <a:cs typeface="Times New Roman"/>
                        </a:rPr>
                        <a:t>d</a:t>
                      </a:r>
                      <a:r>
                        <a:rPr sz="1400" spc="0" dirty="0" smtClean="0">
                          <a:latin typeface="Times New Roman"/>
                          <a:cs typeface="Times New Roman"/>
                        </a:rPr>
                        <a:t>m</a:t>
                      </a:r>
                      <a:r>
                        <a:rPr sz="1400" spc="15" dirty="0" smtClean="0">
                          <a:latin typeface="Times New Roman"/>
                          <a:cs typeface="Times New Roman"/>
                        </a:rPr>
                        <a:t>i</a:t>
                      </a:r>
                      <a:r>
                        <a:rPr sz="1400" spc="-5" dirty="0" smtClean="0">
                          <a:latin typeface="Times New Roman"/>
                          <a:cs typeface="Times New Roman"/>
                        </a:rPr>
                        <a:t>ss</a:t>
                      </a:r>
                      <a:r>
                        <a:rPr sz="1400" spc="0" dirty="0" smtClean="0">
                          <a:latin typeface="Times New Roman"/>
                          <a:cs typeface="Times New Roman"/>
                        </a:rPr>
                        <a:t>ion</a:t>
                      </a:r>
                      <a:r>
                        <a:rPr sz="1400" spc="-45" dirty="0" smtClean="0">
                          <a:latin typeface="Times New Roman"/>
                          <a:cs typeface="Times New Roman"/>
                        </a:rPr>
                        <a:t> </a:t>
                      </a:r>
                      <a:r>
                        <a:rPr sz="1400" spc="0" dirty="0" smtClean="0">
                          <a:latin typeface="Times New Roman"/>
                          <a:cs typeface="Times New Roman"/>
                        </a:rPr>
                        <a:t>&amp;</a:t>
                      </a:r>
                      <a:endParaRPr sz="1400">
                        <a:latin typeface="Times New Roman"/>
                        <a:cs typeface="Times New Roman"/>
                      </a:endParaRPr>
                    </a:p>
                  </a:txBody>
                  <a:tcPr marL="0" marR="0" marT="0" marB="0"/>
                </a:tc>
                <a:tc>
                  <a:txBody>
                    <a:bodyPr/>
                    <a:lstStyle/>
                    <a:p>
                      <a:pPr marL="229235">
                        <a:lnSpc>
                          <a:spcPct val="100000"/>
                        </a:lnSpc>
                      </a:pPr>
                      <a:r>
                        <a:rPr sz="1400" spc="10" dirty="0" smtClean="0">
                          <a:latin typeface="Times New Roman"/>
                          <a:cs typeface="Times New Roman"/>
                        </a:rPr>
                        <a:t>I</a:t>
                      </a:r>
                      <a:r>
                        <a:rPr sz="1400" spc="-5" dirty="0" smtClean="0">
                          <a:latin typeface="Times New Roman"/>
                          <a:cs typeface="Times New Roman"/>
                        </a:rPr>
                        <a:t>ss</a:t>
                      </a:r>
                      <a:r>
                        <a:rPr sz="1400" spc="-10" dirty="0" smtClean="0">
                          <a:latin typeface="Times New Roman"/>
                          <a:cs typeface="Times New Roman"/>
                        </a:rPr>
                        <a:t>u</a:t>
                      </a:r>
                      <a:r>
                        <a:rPr sz="1400" spc="0" dirty="0" smtClean="0">
                          <a:latin typeface="Times New Roman"/>
                          <a:cs typeface="Times New Roman"/>
                        </a:rPr>
                        <a:t>e</a:t>
                      </a:r>
                      <a:r>
                        <a:rPr sz="1400" spc="-30" dirty="0" smtClean="0">
                          <a:latin typeface="Times New Roman"/>
                          <a:cs typeface="Times New Roman"/>
                        </a:rPr>
                        <a:t> </a:t>
                      </a:r>
                      <a:r>
                        <a:rPr sz="1400" spc="-10" dirty="0" smtClean="0">
                          <a:latin typeface="Times New Roman"/>
                          <a:cs typeface="Times New Roman"/>
                        </a:rPr>
                        <a:t>p</a:t>
                      </a:r>
                      <a:r>
                        <a:rPr sz="1400" spc="5" dirty="0" smtClean="0">
                          <a:latin typeface="Times New Roman"/>
                          <a:cs typeface="Times New Roman"/>
                        </a:rPr>
                        <a:t>u</a:t>
                      </a:r>
                      <a:r>
                        <a:rPr sz="1400" spc="-10" dirty="0" smtClean="0">
                          <a:latin typeface="Times New Roman"/>
                          <a:cs typeface="Times New Roman"/>
                        </a:rPr>
                        <a:t>b</a:t>
                      </a:r>
                      <a:r>
                        <a:rPr sz="1400" spc="15" dirty="0" smtClean="0">
                          <a:latin typeface="Times New Roman"/>
                          <a:cs typeface="Times New Roman"/>
                        </a:rPr>
                        <a:t>l</a:t>
                      </a:r>
                      <a:r>
                        <a:rPr sz="1400" spc="0" dirty="0" smtClean="0">
                          <a:latin typeface="Times New Roman"/>
                          <a:cs typeface="Times New Roman"/>
                        </a:rPr>
                        <a:t>ic</a:t>
                      </a:r>
                      <a:endParaRPr sz="1400" dirty="0">
                        <a:latin typeface="Times New Roman"/>
                        <a:cs typeface="Times New Roman"/>
                      </a:endParaRPr>
                    </a:p>
                  </a:txBody>
                  <a:tcPr marL="0" marR="0" marT="0" marB="0"/>
                </a:tc>
                <a:tc>
                  <a:txBody>
                    <a:bodyPr/>
                    <a:lstStyle/>
                    <a:p>
                      <a:pPr marL="384175">
                        <a:lnSpc>
                          <a:spcPct val="100000"/>
                        </a:lnSpc>
                      </a:pPr>
                      <a:r>
                        <a:rPr sz="1400" dirty="0" smtClean="0">
                          <a:latin typeface="Times New Roman"/>
                          <a:cs typeface="Times New Roman"/>
                        </a:rPr>
                        <a:t>La</a:t>
                      </a:r>
                      <a:r>
                        <a:rPr sz="1400" spc="-5" dirty="0" smtClean="0">
                          <a:latin typeface="Times New Roman"/>
                          <a:cs typeface="Times New Roman"/>
                        </a:rPr>
                        <a:t>s</a:t>
                      </a:r>
                      <a:r>
                        <a:rPr sz="1400" spc="0" dirty="0" smtClean="0">
                          <a:latin typeface="Times New Roman"/>
                          <a:cs typeface="Times New Roman"/>
                        </a:rPr>
                        <a:t>t</a:t>
                      </a:r>
                      <a:r>
                        <a:rPr sz="1400" spc="-60" dirty="0" smtClean="0">
                          <a:latin typeface="Times New Roman"/>
                          <a:cs typeface="Times New Roman"/>
                        </a:rPr>
                        <a:t> </a:t>
                      </a:r>
                      <a:r>
                        <a:rPr sz="1400" spc="5" dirty="0" smtClean="0">
                          <a:latin typeface="Times New Roman"/>
                          <a:cs typeface="Times New Roman"/>
                        </a:rPr>
                        <a:t>d</a:t>
                      </a:r>
                      <a:r>
                        <a:rPr sz="1400" spc="-15" dirty="0" smtClean="0">
                          <a:latin typeface="Times New Roman"/>
                          <a:cs typeface="Times New Roman"/>
                        </a:rPr>
                        <a:t>a</a:t>
                      </a:r>
                      <a:r>
                        <a:rPr sz="1400" spc="-10" dirty="0" smtClean="0">
                          <a:latin typeface="Times New Roman"/>
                          <a:cs typeface="Times New Roman"/>
                        </a:rPr>
                        <a:t>t</a:t>
                      </a:r>
                      <a:r>
                        <a:rPr sz="1400" spc="0" dirty="0" smtClean="0">
                          <a:latin typeface="Times New Roman"/>
                          <a:cs typeface="Times New Roman"/>
                        </a:rPr>
                        <a:t>e</a:t>
                      </a:r>
                      <a:r>
                        <a:rPr sz="1400" spc="-30" dirty="0" smtClean="0">
                          <a:latin typeface="Times New Roman"/>
                          <a:cs typeface="Times New Roman"/>
                        </a:rPr>
                        <a:t> </a:t>
                      </a:r>
                      <a:r>
                        <a:rPr sz="1400" spc="-15" dirty="0" smtClean="0">
                          <a:latin typeface="Times New Roman"/>
                          <a:cs typeface="Times New Roman"/>
                        </a:rPr>
                        <a:t>o</a:t>
                      </a:r>
                      <a:r>
                        <a:rPr sz="1400" spc="0" dirty="0" smtClean="0">
                          <a:latin typeface="Times New Roman"/>
                          <a:cs typeface="Times New Roman"/>
                        </a:rPr>
                        <a:t>f</a:t>
                      </a:r>
                      <a:endParaRPr sz="1400">
                        <a:latin typeface="Times New Roman"/>
                        <a:cs typeface="Times New Roman"/>
                      </a:endParaRPr>
                    </a:p>
                  </a:txBody>
                  <a:tcPr marL="0" marR="0" marT="0" marB="0"/>
                </a:tc>
                <a:tc>
                  <a:txBody>
                    <a:bodyPr/>
                    <a:lstStyle/>
                    <a:p>
                      <a:pPr marL="377825">
                        <a:lnSpc>
                          <a:spcPct val="100000"/>
                        </a:lnSpc>
                      </a:pPr>
                      <a:r>
                        <a:rPr sz="1400" dirty="0" smtClean="0">
                          <a:latin typeface="Times New Roman"/>
                          <a:cs typeface="Times New Roman"/>
                        </a:rPr>
                        <a:t>Fi</a:t>
                      </a:r>
                      <a:r>
                        <a:rPr sz="1400" spc="-30" dirty="0" smtClean="0">
                          <a:latin typeface="Times New Roman"/>
                          <a:cs typeface="Times New Roman"/>
                        </a:rPr>
                        <a:t>r</a:t>
                      </a:r>
                      <a:r>
                        <a:rPr sz="1400" spc="-5" dirty="0" smtClean="0">
                          <a:latin typeface="Times New Roman"/>
                          <a:cs typeface="Times New Roman"/>
                        </a:rPr>
                        <a:t>s</a:t>
                      </a:r>
                      <a:r>
                        <a:rPr sz="1400" spc="0" dirty="0" smtClean="0">
                          <a:latin typeface="Times New Roman"/>
                          <a:cs typeface="Times New Roman"/>
                        </a:rPr>
                        <a:t>t</a:t>
                      </a:r>
                      <a:r>
                        <a:rPr sz="1400" spc="-40" dirty="0" smtClean="0">
                          <a:latin typeface="Times New Roman"/>
                          <a:cs typeface="Times New Roman"/>
                        </a:rPr>
                        <a:t> </a:t>
                      </a:r>
                      <a:r>
                        <a:rPr sz="1400" spc="-5" dirty="0" smtClean="0">
                          <a:latin typeface="Times New Roman"/>
                          <a:cs typeface="Times New Roman"/>
                        </a:rPr>
                        <a:t>C</a:t>
                      </a:r>
                      <a:r>
                        <a:rPr sz="1400" spc="0" dirty="0" smtClean="0">
                          <a:latin typeface="Times New Roman"/>
                          <a:cs typeface="Times New Roman"/>
                        </a:rPr>
                        <a:t>oC</a:t>
                      </a:r>
                      <a:endParaRPr sz="1400" dirty="0">
                        <a:latin typeface="Times New Roman"/>
                        <a:cs typeface="Times New Roman"/>
                      </a:endParaRPr>
                    </a:p>
                  </a:txBody>
                  <a:tcPr marL="0" marR="0" marT="0" marB="0"/>
                </a:tc>
                <a:tc>
                  <a:txBody>
                    <a:bodyPr/>
                    <a:lstStyle/>
                    <a:p>
                      <a:pPr marL="225425">
                        <a:lnSpc>
                          <a:spcPct val="100000"/>
                        </a:lnSpc>
                      </a:pPr>
                      <a:r>
                        <a:rPr sz="1400" dirty="0" smtClean="0">
                          <a:latin typeface="Times New Roman"/>
                          <a:cs typeface="Times New Roman"/>
                        </a:rPr>
                        <a:t>S</a:t>
                      </a:r>
                      <a:r>
                        <a:rPr sz="1400" spc="-10" dirty="0" smtClean="0">
                          <a:latin typeface="Times New Roman"/>
                          <a:cs typeface="Times New Roman"/>
                        </a:rPr>
                        <a:t>u</a:t>
                      </a:r>
                      <a:r>
                        <a:rPr sz="1400" spc="5" dirty="0" smtClean="0">
                          <a:latin typeface="Times New Roman"/>
                          <a:cs typeface="Times New Roman"/>
                        </a:rPr>
                        <a:t>b</a:t>
                      </a:r>
                      <a:r>
                        <a:rPr sz="1400" spc="0" dirty="0" smtClean="0">
                          <a:latin typeface="Times New Roman"/>
                          <a:cs typeface="Times New Roman"/>
                        </a:rPr>
                        <a:t>mi</a:t>
                      </a:r>
                      <a:r>
                        <a:rPr sz="1400" spc="-5" dirty="0" smtClean="0">
                          <a:latin typeface="Times New Roman"/>
                          <a:cs typeface="Times New Roman"/>
                        </a:rPr>
                        <a:t>ss</a:t>
                      </a:r>
                      <a:r>
                        <a:rPr sz="1400" spc="15" dirty="0" smtClean="0">
                          <a:latin typeface="Times New Roman"/>
                          <a:cs typeface="Times New Roman"/>
                        </a:rPr>
                        <a:t>i</a:t>
                      </a:r>
                      <a:r>
                        <a:rPr sz="1400" spc="-15" dirty="0" smtClean="0">
                          <a:latin typeface="Times New Roman"/>
                          <a:cs typeface="Times New Roman"/>
                        </a:rPr>
                        <a:t>o</a:t>
                      </a:r>
                      <a:r>
                        <a:rPr sz="1400" spc="0" dirty="0" smtClean="0">
                          <a:latin typeface="Times New Roman"/>
                          <a:cs typeface="Times New Roman"/>
                        </a:rPr>
                        <a:t>n</a:t>
                      </a:r>
                      <a:endParaRPr sz="1400">
                        <a:latin typeface="Times New Roman"/>
                        <a:cs typeface="Times New Roman"/>
                      </a:endParaRPr>
                    </a:p>
                  </a:txBody>
                  <a:tcPr marL="0" marR="0" marT="0" marB="0"/>
                </a:tc>
                <a:tc>
                  <a:txBody>
                    <a:bodyPr/>
                    <a:lstStyle/>
                    <a:p>
                      <a:pPr marL="165100">
                        <a:lnSpc>
                          <a:spcPct val="100000"/>
                        </a:lnSpc>
                      </a:pPr>
                      <a:r>
                        <a:rPr lang="en-IN" sz="1400" dirty="0" smtClean="0">
                          <a:latin typeface="Times New Roman"/>
                          <a:cs typeface="Times New Roman"/>
                        </a:rPr>
                        <a:t>Liquidation</a:t>
                      </a:r>
                      <a:endParaRPr sz="1400">
                        <a:latin typeface="Times New Roman"/>
                        <a:cs typeface="Times New Roman"/>
                      </a:endParaRPr>
                    </a:p>
                  </a:txBody>
                  <a:tcPr marL="0" marR="0" marT="0" marB="0"/>
                </a:tc>
              </a:tr>
              <a:tr h="215172">
                <a:tc>
                  <a:txBody>
                    <a:bodyPr/>
                    <a:lstStyle/>
                    <a:p>
                      <a:pPr marL="25400">
                        <a:lnSpc>
                          <a:spcPct val="100000"/>
                        </a:lnSpc>
                      </a:pPr>
                      <a:r>
                        <a:rPr sz="1400" dirty="0" smtClean="0">
                          <a:latin typeface="Times New Roman"/>
                          <a:cs typeface="Times New Roman"/>
                        </a:rPr>
                        <a:t>m</a:t>
                      </a:r>
                      <a:r>
                        <a:rPr sz="1400" spc="-15" dirty="0" smtClean="0">
                          <a:latin typeface="Times New Roman"/>
                          <a:cs typeface="Times New Roman"/>
                        </a:rPr>
                        <a:t>o</a:t>
                      </a:r>
                      <a:r>
                        <a:rPr sz="1400" spc="-30" dirty="0" smtClean="0">
                          <a:latin typeface="Times New Roman"/>
                          <a:cs typeface="Times New Roman"/>
                        </a:rPr>
                        <a:t>r</a:t>
                      </a:r>
                      <a:r>
                        <a:rPr sz="1400" spc="-15" dirty="0" smtClean="0">
                          <a:latin typeface="Times New Roman"/>
                          <a:cs typeface="Times New Roman"/>
                        </a:rPr>
                        <a:t>a</a:t>
                      </a:r>
                      <a:r>
                        <a:rPr sz="1400" spc="-10" dirty="0" smtClean="0">
                          <a:latin typeface="Times New Roman"/>
                          <a:cs typeface="Times New Roman"/>
                        </a:rPr>
                        <a:t>t</a:t>
                      </a:r>
                      <a:r>
                        <a:rPr sz="1400" spc="0" dirty="0" smtClean="0">
                          <a:latin typeface="Times New Roman"/>
                          <a:cs typeface="Times New Roman"/>
                        </a:rPr>
                        <a:t>o</a:t>
                      </a:r>
                      <a:r>
                        <a:rPr sz="1400" spc="-15" dirty="0" smtClean="0">
                          <a:latin typeface="Times New Roman"/>
                          <a:cs typeface="Times New Roman"/>
                        </a:rPr>
                        <a:t>r</a:t>
                      </a:r>
                      <a:r>
                        <a:rPr sz="1400" spc="15" dirty="0" smtClean="0">
                          <a:latin typeface="Times New Roman"/>
                          <a:cs typeface="Times New Roman"/>
                        </a:rPr>
                        <a:t>i</a:t>
                      </a:r>
                      <a:r>
                        <a:rPr sz="1400" spc="-10" dirty="0" smtClean="0">
                          <a:latin typeface="Times New Roman"/>
                          <a:cs typeface="Times New Roman"/>
                        </a:rPr>
                        <a:t>u</a:t>
                      </a:r>
                      <a:r>
                        <a:rPr sz="1400" spc="0" dirty="0" smtClean="0">
                          <a:latin typeface="Times New Roman"/>
                          <a:cs typeface="Times New Roman"/>
                        </a:rPr>
                        <a:t>m</a:t>
                      </a:r>
                      <a:endParaRPr sz="1400">
                        <a:latin typeface="Times New Roman"/>
                        <a:cs typeface="Times New Roman"/>
                      </a:endParaRPr>
                    </a:p>
                  </a:txBody>
                  <a:tcPr marL="0" marR="0" marT="0" marB="0"/>
                </a:tc>
                <a:tc>
                  <a:txBody>
                    <a:bodyPr/>
                    <a:lstStyle/>
                    <a:p>
                      <a:pPr marL="229235">
                        <a:lnSpc>
                          <a:spcPct val="100000"/>
                        </a:lnSpc>
                      </a:pPr>
                      <a:r>
                        <a:rPr sz="1400" dirty="0" smtClean="0">
                          <a:latin typeface="Times New Roman"/>
                          <a:cs typeface="Times New Roman"/>
                        </a:rPr>
                        <a:t>a</a:t>
                      </a:r>
                      <a:r>
                        <a:rPr sz="1400" spc="5" dirty="0" smtClean="0">
                          <a:latin typeface="Times New Roman"/>
                          <a:cs typeface="Times New Roman"/>
                        </a:rPr>
                        <a:t>n</a:t>
                      </a:r>
                      <a:r>
                        <a:rPr sz="1400" spc="-10" dirty="0" smtClean="0">
                          <a:latin typeface="Times New Roman"/>
                          <a:cs typeface="Times New Roman"/>
                        </a:rPr>
                        <a:t>n</a:t>
                      </a:r>
                      <a:r>
                        <a:rPr sz="1400" spc="0" dirty="0" smtClean="0">
                          <a:latin typeface="Times New Roman"/>
                          <a:cs typeface="Times New Roman"/>
                        </a:rPr>
                        <a:t>o</a:t>
                      </a:r>
                      <a:r>
                        <a:rPr sz="1400" spc="5" dirty="0" smtClean="0">
                          <a:latin typeface="Times New Roman"/>
                          <a:cs typeface="Times New Roman"/>
                        </a:rPr>
                        <a:t>u</a:t>
                      </a:r>
                      <a:r>
                        <a:rPr sz="1400" spc="-10" dirty="0" smtClean="0">
                          <a:latin typeface="Times New Roman"/>
                          <a:cs typeface="Times New Roman"/>
                        </a:rPr>
                        <a:t>n</a:t>
                      </a:r>
                      <a:r>
                        <a:rPr sz="1400" spc="-5" dirty="0" smtClean="0">
                          <a:latin typeface="Times New Roman"/>
                          <a:cs typeface="Times New Roman"/>
                        </a:rPr>
                        <a:t>c</a:t>
                      </a:r>
                      <a:r>
                        <a:rPr sz="1400" spc="0" dirty="0" smtClean="0">
                          <a:latin typeface="Times New Roman"/>
                          <a:cs typeface="Times New Roman"/>
                        </a:rPr>
                        <a:t>eme</a:t>
                      </a:r>
                      <a:endParaRPr sz="1400">
                        <a:latin typeface="Times New Roman"/>
                        <a:cs typeface="Times New Roman"/>
                      </a:endParaRPr>
                    </a:p>
                  </a:txBody>
                  <a:tcPr marL="0" marR="0" marT="0" marB="0"/>
                </a:tc>
                <a:tc>
                  <a:txBody>
                    <a:bodyPr/>
                    <a:lstStyle/>
                    <a:p>
                      <a:pPr marL="384175">
                        <a:lnSpc>
                          <a:spcPct val="100000"/>
                        </a:lnSpc>
                      </a:pPr>
                      <a:r>
                        <a:rPr sz="1400" spc="-5" dirty="0" smtClean="0">
                          <a:latin typeface="Times New Roman"/>
                          <a:cs typeface="Times New Roman"/>
                        </a:rPr>
                        <a:t>s</a:t>
                      </a:r>
                      <a:r>
                        <a:rPr sz="1400" spc="5" dirty="0" smtClean="0">
                          <a:latin typeface="Times New Roman"/>
                          <a:cs typeface="Times New Roman"/>
                        </a:rPr>
                        <a:t>u</a:t>
                      </a:r>
                      <a:r>
                        <a:rPr sz="1400" spc="-10" dirty="0" smtClean="0">
                          <a:latin typeface="Times New Roman"/>
                          <a:cs typeface="Times New Roman"/>
                        </a:rPr>
                        <a:t>b</a:t>
                      </a:r>
                      <a:r>
                        <a:rPr sz="1400" spc="0" dirty="0" smtClean="0">
                          <a:latin typeface="Times New Roman"/>
                          <a:cs typeface="Times New Roman"/>
                        </a:rPr>
                        <a:t>mi</a:t>
                      </a:r>
                      <a:r>
                        <a:rPr sz="1400" spc="-5" dirty="0" smtClean="0">
                          <a:latin typeface="Times New Roman"/>
                          <a:cs typeface="Times New Roman"/>
                        </a:rPr>
                        <a:t>s</a:t>
                      </a:r>
                      <a:r>
                        <a:rPr sz="1400" spc="10" dirty="0" smtClean="0">
                          <a:latin typeface="Times New Roman"/>
                          <a:cs typeface="Times New Roman"/>
                        </a:rPr>
                        <a:t>s</a:t>
                      </a:r>
                      <a:r>
                        <a:rPr sz="1400" spc="0" dirty="0" smtClean="0">
                          <a:latin typeface="Times New Roman"/>
                          <a:cs typeface="Times New Roman"/>
                        </a:rPr>
                        <a:t>ion</a:t>
                      </a:r>
                      <a:endParaRPr sz="1400">
                        <a:latin typeface="Times New Roman"/>
                        <a:cs typeface="Times New Roman"/>
                      </a:endParaRPr>
                    </a:p>
                  </a:txBody>
                  <a:tcPr marL="0" marR="0" marT="0" marB="0"/>
                </a:tc>
                <a:tc>
                  <a:txBody>
                    <a:bodyPr/>
                    <a:lstStyle/>
                    <a:p>
                      <a:pPr marL="377825">
                        <a:lnSpc>
                          <a:spcPct val="100000"/>
                        </a:lnSpc>
                      </a:pPr>
                      <a:r>
                        <a:rPr sz="1400" dirty="0" smtClean="0">
                          <a:latin typeface="Times New Roman"/>
                          <a:cs typeface="Times New Roman"/>
                        </a:rPr>
                        <a:t>m</a:t>
                      </a:r>
                      <a:r>
                        <a:rPr sz="1400" spc="-15" dirty="0" smtClean="0">
                          <a:latin typeface="Times New Roman"/>
                          <a:cs typeface="Times New Roman"/>
                        </a:rPr>
                        <a:t>ee</a:t>
                      </a:r>
                      <a:r>
                        <a:rPr sz="1400" spc="5" dirty="0" smtClean="0">
                          <a:latin typeface="Times New Roman"/>
                          <a:cs typeface="Times New Roman"/>
                        </a:rPr>
                        <a:t>t</a:t>
                      </a:r>
                      <a:r>
                        <a:rPr sz="1400" spc="0" dirty="0" smtClean="0">
                          <a:latin typeface="Times New Roman"/>
                          <a:cs typeface="Times New Roman"/>
                        </a:rPr>
                        <a:t>i</a:t>
                      </a:r>
                      <a:r>
                        <a:rPr sz="1400" spc="5" dirty="0" smtClean="0">
                          <a:latin typeface="Times New Roman"/>
                          <a:cs typeface="Times New Roman"/>
                        </a:rPr>
                        <a:t>n</a:t>
                      </a:r>
                      <a:r>
                        <a:rPr sz="1400" spc="0" dirty="0" smtClean="0">
                          <a:latin typeface="Times New Roman"/>
                          <a:cs typeface="Times New Roman"/>
                        </a:rPr>
                        <a:t>g</a:t>
                      </a:r>
                      <a:r>
                        <a:rPr sz="1400" spc="-35" dirty="0" smtClean="0">
                          <a:latin typeface="Times New Roman"/>
                          <a:cs typeface="Times New Roman"/>
                        </a:rPr>
                        <a:t> </a:t>
                      </a:r>
                      <a:r>
                        <a:rPr sz="1400" spc="0" dirty="0" smtClean="0">
                          <a:latin typeface="Times New Roman"/>
                          <a:cs typeface="Times New Roman"/>
                        </a:rPr>
                        <a:t>a</a:t>
                      </a:r>
                      <a:r>
                        <a:rPr sz="1400" spc="5" dirty="0" smtClean="0">
                          <a:latin typeface="Times New Roman"/>
                          <a:cs typeface="Times New Roman"/>
                        </a:rPr>
                        <a:t>n</a:t>
                      </a:r>
                      <a:r>
                        <a:rPr sz="1400" spc="0" dirty="0" smtClean="0">
                          <a:latin typeface="Times New Roman"/>
                          <a:cs typeface="Times New Roman"/>
                        </a:rPr>
                        <a:t>d</a:t>
                      </a:r>
                      <a:endParaRPr sz="1400">
                        <a:latin typeface="Times New Roman"/>
                        <a:cs typeface="Times New Roman"/>
                      </a:endParaRPr>
                    </a:p>
                  </a:txBody>
                  <a:tcPr marL="0" marR="0" marT="0" marB="0"/>
                </a:tc>
                <a:tc>
                  <a:txBody>
                    <a:bodyPr/>
                    <a:lstStyle/>
                    <a:p>
                      <a:pPr marL="225425">
                        <a:lnSpc>
                          <a:spcPct val="100000"/>
                        </a:lnSpc>
                      </a:pPr>
                      <a:r>
                        <a:rPr sz="1400" dirty="0" smtClean="0">
                          <a:latin typeface="Times New Roman"/>
                          <a:cs typeface="Times New Roman"/>
                        </a:rPr>
                        <a:t>of</a:t>
                      </a:r>
                      <a:r>
                        <a:rPr sz="1400" spc="-25" dirty="0" smtClean="0">
                          <a:latin typeface="Times New Roman"/>
                          <a:cs typeface="Times New Roman"/>
                        </a:rPr>
                        <a:t> </a:t>
                      </a:r>
                      <a:r>
                        <a:rPr sz="1400" spc="-40" dirty="0" smtClean="0">
                          <a:latin typeface="Times New Roman"/>
                          <a:cs typeface="Times New Roman"/>
                        </a:rPr>
                        <a:t>R</a:t>
                      </a:r>
                      <a:r>
                        <a:rPr sz="1400" spc="0" dirty="0" smtClean="0">
                          <a:latin typeface="Times New Roman"/>
                          <a:cs typeface="Times New Roman"/>
                        </a:rPr>
                        <a:t>e</a:t>
                      </a:r>
                      <a:r>
                        <a:rPr sz="1400" spc="-5" dirty="0" smtClean="0">
                          <a:latin typeface="Times New Roman"/>
                          <a:cs typeface="Times New Roman"/>
                        </a:rPr>
                        <a:t>s</a:t>
                      </a:r>
                      <a:r>
                        <a:rPr sz="1400" spc="0" dirty="0" smtClean="0">
                          <a:latin typeface="Times New Roman"/>
                          <a:cs typeface="Times New Roman"/>
                        </a:rPr>
                        <a:t>ol</a:t>
                      </a:r>
                      <a:r>
                        <a:rPr sz="1400" spc="5" dirty="0" smtClean="0">
                          <a:latin typeface="Times New Roman"/>
                          <a:cs typeface="Times New Roman"/>
                        </a:rPr>
                        <a:t>ut</a:t>
                      </a:r>
                      <a:r>
                        <a:rPr sz="1400" spc="0" dirty="0" smtClean="0">
                          <a:latin typeface="Times New Roman"/>
                          <a:cs typeface="Times New Roman"/>
                        </a:rPr>
                        <a:t>i</a:t>
                      </a:r>
                      <a:r>
                        <a:rPr sz="1400" spc="-15" dirty="0" smtClean="0">
                          <a:latin typeface="Times New Roman"/>
                          <a:cs typeface="Times New Roman"/>
                        </a:rPr>
                        <a:t>o</a:t>
                      </a:r>
                      <a:r>
                        <a:rPr sz="1400" spc="0" dirty="0" smtClean="0">
                          <a:latin typeface="Times New Roman"/>
                          <a:cs typeface="Times New Roman"/>
                        </a:rPr>
                        <a:t>n</a:t>
                      </a:r>
                      <a:endParaRPr sz="1400">
                        <a:latin typeface="Times New Roman"/>
                        <a:cs typeface="Times New Roman"/>
                      </a:endParaRPr>
                    </a:p>
                  </a:txBody>
                  <a:tcPr marL="0" marR="0" marT="0" marB="0"/>
                </a:tc>
                <a:tc>
                  <a:txBody>
                    <a:bodyPr/>
                    <a:lstStyle/>
                    <a:p>
                      <a:pPr marL="165100">
                        <a:lnSpc>
                          <a:spcPct val="100000"/>
                        </a:lnSpc>
                      </a:pPr>
                      <a:r>
                        <a:rPr lang="en-IN" sz="1400" dirty="0" smtClean="0">
                          <a:latin typeface="Times New Roman"/>
                          <a:cs typeface="Times New Roman"/>
                        </a:rPr>
                        <a:t>In case of </a:t>
                      </a:r>
                      <a:endParaRPr sz="1400">
                        <a:latin typeface="Times New Roman"/>
                        <a:cs typeface="Times New Roman"/>
                      </a:endParaRPr>
                    </a:p>
                  </a:txBody>
                  <a:tcPr marL="0" marR="0" marT="0" marB="0"/>
                </a:tc>
              </a:tr>
              <a:tr h="480917">
                <a:tc>
                  <a:txBody>
                    <a:bodyPr/>
                    <a:lstStyle/>
                    <a:p>
                      <a:pPr marL="25400">
                        <a:lnSpc>
                          <a:spcPct val="100000"/>
                        </a:lnSpc>
                      </a:pPr>
                      <a:r>
                        <a:rPr sz="1400" spc="5" dirty="0" smtClean="0">
                          <a:latin typeface="Times New Roman"/>
                          <a:cs typeface="Times New Roman"/>
                        </a:rPr>
                        <a:t>d</a:t>
                      </a:r>
                      <a:r>
                        <a:rPr sz="1400" spc="-15" dirty="0" smtClean="0">
                          <a:latin typeface="Times New Roman"/>
                          <a:cs typeface="Times New Roman"/>
                        </a:rPr>
                        <a:t>e</a:t>
                      </a:r>
                      <a:r>
                        <a:rPr sz="1400" spc="-5" dirty="0" smtClean="0">
                          <a:latin typeface="Times New Roman"/>
                          <a:cs typeface="Times New Roman"/>
                        </a:rPr>
                        <a:t>c</a:t>
                      </a:r>
                      <a:r>
                        <a:rPr sz="1400" spc="15" dirty="0" smtClean="0">
                          <a:latin typeface="Times New Roman"/>
                          <a:cs typeface="Times New Roman"/>
                        </a:rPr>
                        <a:t>l</a:t>
                      </a:r>
                      <a:r>
                        <a:rPr sz="1400" spc="0" dirty="0" smtClean="0">
                          <a:latin typeface="Times New Roman"/>
                          <a:cs typeface="Times New Roman"/>
                        </a:rPr>
                        <a:t>a</a:t>
                      </a:r>
                      <a:r>
                        <a:rPr sz="1400" spc="-45" dirty="0" smtClean="0">
                          <a:latin typeface="Times New Roman"/>
                          <a:cs typeface="Times New Roman"/>
                        </a:rPr>
                        <a:t>r</a:t>
                      </a:r>
                      <a:r>
                        <a:rPr sz="1400" spc="0" dirty="0" smtClean="0">
                          <a:latin typeface="Times New Roman"/>
                          <a:cs typeface="Times New Roman"/>
                        </a:rPr>
                        <a:t>a</a:t>
                      </a:r>
                      <a:r>
                        <a:rPr sz="1400" spc="-10" dirty="0" smtClean="0">
                          <a:latin typeface="Times New Roman"/>
                          <a:cs typeface="Times New Roman"/>
                        </a:rPr>
                        <a:t>t</a:t>
                      </a:r>
                      <a:r>
                        <a:rPr sz="1400" spc="15" dirty="0" smtClean="0">
                          <a:latin typeface="Times New Roman"/>
                          <a:cs typeface="Times New Roman"/>
                        </a:rPr>
                        <a:t>i</a:t>
                      </a:r>
                      <a:r>
                        <a:rPr sz="1400" spc="-15" dirty="0" smtClean="0">
                          <a:latin typeface="Times New Roman"/>
                          <a:cs typeface="Times New Roman"/>
                        </a:rPr>
                        <a:t>o</a:t>
                      </a:r>
                      <a:r>
                        <a:rPr sz="1400" spc="0" dirty="0" smtClean="0">
                          <a:latin typeface="Times New Roman"/>
                          <a:cs typeface="Times New Roman"/>
                        </a:rPr>
                        <a:t>n</a:t>
                      </a:r>
                      <a:endParaRPr sz="1400">
                        <a:latin typeface="Times New Roman"/>
                        <a:cs typeface="Times New Roman"/>
                      </a:endParaRPr>
                    </a:p>
                  </a:txBody>
                  <a:tcPr marL="0" marR="0" marT="0" marB="0"/>
                </a:tc>
                <a:tc>
                  <a:txBody>
                    <a:bodyPr/>
                    <a:lstStyle/>
                    <a:p>
                      <a:pPr marL="229235">
                        <a:lnSpc>
                          <a:spcPct val="100000"/>
                        </a:lnSpc>
                      </a:pPr>
                      <a:r>
                        <a:rPr sz="1400" spc="-10" dirty="0" smtClean="0">
                          <a:latin typeface="Times New Roman"/>
                          <a:cs typeface="Times New Roman"/>
                        </a:rPr>
                        <a:t>n</a:t>
                      </a:r>
                      <a:r>
                        <a:rPr sz="1400" spc="0" dirty="0" smtClean="0">
                          <a:latin typeface="Times New Roman"/>
                          <a:cs typeface="Times New Roman"/>
                        </a:rPr>
                        <a:t>t</a:t>
                      </a:r>
                      <a:endParaRPr sz="1400">
                        <a:latin typeface="Times New Roman"/>
                        <a:cs typeface="Times New Roman"/>
                      </a:endParaRPr>
                    </a:p>
                  </a:txBody>
                  <a:tcPr marL="0" marR="0" marT="0" marB="0"/>
                </a:tc>
                <a:tc>
                  <a:txBody>
                    <a:bodyPr/>
                    <a:lstStyle/>
                    <a:p>
                      <a:pPr marL="384175" marR="377825">
                        <a:lnSpc>
                          <a:spcPct val="100000"/>
                        </a:lnSpc>
                      </a:pPr>
                      <a:r>
                        <a:rPr sz="1400" dirty="0" smtClean="0">
                          <a:latin typeface="Times New Roman"/>
                          <a:cs typeface="Times New Roman"/>
                        </a:rPr>
                        <a:t>of</a:t>
                      </a:r>
                      <a:r>
                        <a:rPr sz="1400" spc="-25" dirty="0" smtClean="0">
                          <a:latin typeface="Times New Roman"/>
                          <a:cs typeface="Times New Roman"/>
                        </a:rPr>
                        <a:t> </a:t>
                      </a:r>
                      <a:r>
                        <a:rPr sz="1400" spc="-5" dirty="0" smtClean="0">
                          <a:latin typeface="Times New Roman"/>
                          <a:cs typeface="Times New Roman"/>
                        </a:rPr>
                        <a:t>c</a:t>
                      </a:r>
                      <a:r>
                        <a:rPr sz="1400" spc="0" dirty="0" smtClean="0">
                          <a:latin typeface="Times New Roman"/>
                          <a:cs typeface="Times New Roman"/>
                        </a:rPr>
                        <a:t>la</a:t>
                      </a:r>
                      <a:r>
                        <a:rPr sz="1400" spc="15" dirty="0" smtClean="0">
                          <a:latin typeface="Times New Roman"/>
                          <a:cs typeface="Times New Roman"/>
                        </a:rPr>
                        <a:t>i</a:t>
                      </a:r>
                      <a:r>
                        <a:rPr sz="1400" spc="-15" dirty="0" smtClean="0">
                          <a:latin typeface="Times New Roman"/>
                          <a:cs typeface="Times New Roman"/>
                        </a:rPr>
                        <a:t>m</a:t>
                      </a:r>
                      <a:r>
                        <a:rPr sz="1400" spc="0" dirty="0" smtClean="0">
                          <a:latin typeface="Times New Roman"/>
                          <a:cs typeface="Times New Roman"/>
                        </a:rPr>
                        <a:t>s</a:t>
                      </a:r>
                      <a:r>
                        <a:rPr sz="1400" spc="-70" dirty="0" smtClean="0">
                          <a:latin typeface="Times New Roman"/>
                          <a:cs typeface="Times New Roman"/>
                        </a:rPr>
                        <a:t> </a:t>
                      </a:r>
                      <a:r>
                        <a:rPr sz="1400" spc="-10" dirty="0" smtClean="0">
                          <a:latin typeface="Times New Roman"/>
                          <a:cs typeface="Times New Roman"/>
                        </a:rPr>
                        <a:t>b</a:t>
                      </a:r>
                      <a:r>
                        <a:rPr sz="1400" spc="0" dirty="0" smtClean="0">
                          <a:latin typeface="Times New Roman"/>
                          <a:cs typeface="Times New Roman"/>
                        </a:rPr>
                        <a:t>y </a:t>
                      </a:r>
                      <a:r>
                        <a:rPr sz="1400" spc="-5" dirty="0" smtClean="0">
                          <a:latin typeface="Times New Roman"/>
                          <a:cs typeface="Times New Roman"/>
                        </a:rPr>
                        <a:t>c</a:t>
                      </a:r>
                      <a:r>
                        <a:rPr sz="1400" spc="-30" dirty="0" smtClean="0">
                          <a:latin typeface="Times New Roman"/>
                          <a:cs typeface="Times New Roman"/>
                        </a:rPr>
                        <a:t>r</a:t>
                      </a:r>
                      <a:r>
                        <a:rPr sz="1400" spc="0" dirty="0" smtClean="0">
                          <a:latin typeface="Times New Roman"/>
                          <a:cs typeface="Times New Roman"/>
                        </a:rPr>
                        <a:t>e</a:t>
                      </a:r>
                      <a:r>
                        <a:rPr sz="1400" spc="-10" dirty="0" smtClean="0">
                          <a:latin typeface="Times New Roman"/>
                          <a:cs typeface="Times New Roman"/>
                        </a:rPr>
                        <a:t>d</a:t>
                      </a:r>
                      <a:r>
                        <a:rPr sz="1400" spc="15" dirty="0" smtClean="0">
                          <a:latin typeface="Times New Roman"/>
                          <a:cs typeface="Times New Roman"/>
                        </a:rPr>
                        <a:t>i</a:t>
                      </a:r>
                      <a:r>
                        <a:rPr sz="1400" spc="-10" dirty="0" smtClean="0">
                          <a:latin typeface="Times New Roman"/>
                          <a:cs typeface="Times New Roman"/>
                        </a:rPr>
                        <a:t>t</a:t>
                      </a:r>
                      <a:r>
                        <a:rPr sz="1400" spc="-15" dirty="0" smtClean="0">
                          <a:latin typeface="Times New Roman"/>
                          <a:cs typeface="Times New Roman"/>
                        </a:rPr>
                        <a:t>or</a:t>
                      </a:r>
                      <a:r>
                        <a:rPr sz="1400" spc="0" dirty="0" smtClean="0">
                          <a:latin typeface="Times New Roman"/>
                          <a:cs typeface="Times New Roman"/>
                        </a:rPr>
                        <a:t>s</a:t>
                      </a:r>
                      <a:endParaRPr sz="1400">
                        <a:latin typeface="Times New Roman"/>
                        <a:cs typeface="Times New Roman"/>
                      </a:endParaRPr>
                    </a:p>
                  </a:txBody>
                  <a:tcPr marL="0" marR="0" marT="0" marB="0"/>
                </a:tc>
                <a:tc>
                  <a:txBody>
                    <a:bodyPr/>
                    <a:lstStyle/>
                    <a:p>
                      <a:pPr marL="377825" marR="225425">
                        <a:lnSpc>
                          <a:spcPct val="100000"/>
                        </a:lnSpc>
                      </a:pPr>
                      <a:r>
                        <a:rPr sz="1400" dirty="0" smtClean="0">
                          <a:latin typeface="Times New Roman"/>
                          <a:cs typeface="Times New Roman"/>
                        </a:rPr>
                        <a:t>a</a:t>
                      </a:r>
                      <a:r>
                        <a:rPr sz="1400" spc="5" dirty="0" smtClean="0">
                          <a:latin typeface="Times New Roman"/>
                          <a:cs typeface="Times New Roman"/>
                        </a:rPr>
                        <a:t>p</a:t>
                      </a:r>
                      <a:r>
                        <a:rPr sz="1400" spc="-10" dirty="0" smtClean="0">
                          <a:latin typeface="Times New Roman"/>
                          <a:cs typeface="Times New Roman"/>
                        </a:rPr>
                        <a:t>p</a:t>
                      </a:r>
                      <a:r>
                        <a:rPr sz="1400" spc="0" dirty="0" smtClean="0">
                          <a:latin typeface="Times New Roman"/>
                          <a:cs typeface="Times New Roman"/>
                        </a:rPr>
                        <a:t>oi</a:t>
                      </a:r>
                      <a:r>
                        <a:rPr sz="1400" spc="-10" dirty="0" smtClean="0">
                          <a:latin typeface="Times New Roman"/>
                          <a:cs typeface="Times New Roman"/>
                        </a:rPr>
                        <a:t>n</a:t>
                      </a:r>
                      <a:r>
                        <a:rPr sz="1400" spc="5" dirty="0" smtClean="0">
                          <a:latin typeface="Times New Roman"/>
                          <a:cs typeface="Times New Roman"/>
                        </a:rPr>
                        <a:t>t</a:t>
                      </a:r>
                      <a:r>
                        <a:rPr sz="1400" spc="0" dirty="0" smtClean="0">
                          <a:latin typeface="Times New Roman"/>
                          <a:cs typeface="Times New Roman"/>
                        </a:rPr>
                        <a:t>m</a:t>
                      </a:r>
                      <a:r>
                        <a:rPr sz="1400" spc="-15" dirty="0" smtClean="0">
                          <a:latin typeface="Times New Roman"/>
                          <a:cs typeface="Times New Roman"/>
                        </a:rPr>
                        <a:t>e</a:t>
                      </a:r>
                      <a:r>
                        <a:rPr sz="1400" spc="-10" dirty="0" smtClean="0">
                          <a:latin typeface="Times New Roman"/>
                          <a:cs typeface="Times New Roman"/>
                        </a:rPr>
                        <a:t>n</a:t>
                      </a:r>
                      <a:r>
                        <a:rPr sz="1400" spc="0" dirty="0" smtClean="0">
                          <a:latin typeface="Times New Roman"/>
                          <a:cs typeface="Times New Roman"/>
                        </a:rPr>
                        <a:t>t of</a:t>
                      </a:r>
                      <a:r>
                        <a:rPr sz="1400" spc="-25" dirty="0" smtClean="0">
                          <a:latin typeface="Times New Roman"/>
                          <a:cs typeface="Times New Roman"/>
                        </a:rPr>
                        <a:t> </a:t>
                      </a:r>
                      <a:r>
                        <a:rPr sz="1400" spc="-5" dirty="0" smtClean="0">
                          <a:latin typeface="Times New Roman"/>
                          <a:cs typeface="Times New Roman"/>
                        </a:rPr>
                        <a:t>R</a:t>
                      </a:r>
                      <a:r>
                        <a:rPr sz="1400" spc="0" dirty="0" smtClean="0">
                          <a:latin typeface="Times New Roman"/>
                          <a:cs typeface="Times New Roman"/>
                        </a:rPr>
                        <a:t>P</a:t>
                      </a:r>
                      <a:endParaRPr sz="1400">
                        <a:latin typeface="Times New Roman"/>
                        <a:cs typeface="Times New Roman"/>
                      </a:endParaRPr>
                    </a:p>
                  </a:txBody>
                  <a:tcPr marL="0" marR="0" marT="0" marB="0"/>
                </a:tc>
                <a:tc>
                  <a:txBody>
                    <a:bodyPr/>
                    <a:lstStyle/>
                    <a:p>
                      <a:pPr marL="225425">
                        <a:lnSpc>
                          <a:spcPct val="100000"/>
                        </a:lnSpc>
                      </a:pPr>
                      <a:r>
                        <a:rPr sz="1400" spc="5" dirty="0" smtClean="0">
                          <a:latin typeface="Times New Roman"/>
                          <a:cs typeface="Times New Roman"/>
                        </a:rPr>
                        <a:t>P</a:t>
                      </a:r>
                      <a:r>
                        <a:rPr sz="1400" spc="0" dirty="0" smtClean="0">
                          <a:latin typeface="Times New Roman"/>
                          <a:cs typeface="Times New Roman"/>
                        </a:rPr>
                        <a:t>lan</a:t>
                      </a:r>
                      <a:endParaRPr sz="1400">
                        <a:latin typeface="Times New Roman"/>
                        <a:cs typeface="Times New Roman"/>
                      </a:endParaRPr>
                    </a:p>
                  </a:txBody>
                  <a:tcPr marL="0" marR="0" marT="0" marB="0"/>
                </a:tc>
                <a:tc>
                  <a:txBody>
                    <a:bodyPr/>
                    <a:lstStyle/>
                    <a:p>
                      <a:pPr marL="165100">
                        <a:lnSpc>
                          <a:spcPct val="100000"/>
                        </a:lnSpc>
                      </a:pPr>
                      <a:r>
                        <a:rPr lang="en-IN" sz="1400" dirty="0" smtClean="0">
                          <a:latin typeface="Times New Roman"/>
                          <a:cs typeface="Times New Roman"/>
                        </a:rPr>
                        <a:t>Rejection </a:t>
                      </a:r>
                      <a:endParaRPr sz="1400" dirty="0">
                        <a:latin typeface="Times New Roman"/>
                        <a:cs typeface="Times New Roman"/>
                      </a:endParaRPr>
                    </a:p>
                  </a:txBody>
                  <a:tcPr marL="0" marR="0" marT="0" marB="0"/>
                </a:tc>
              </a:tr>
            </a:tbl>
          </a:graphicData>
        </a:graphic>
      </p:graphicFrame>
      <p:pic>
        <p:nvPicPr>
          <p:cNvPr id="24" name="Picture 23" descr="time clock.jpg"/>
          <p:cNvPicPr>
            <a:picLocks noChangeAspect="1"/>
          </p:cNvPicPr>
          <p:nvPr/>
        </p:nvPicPr>
        <p:blipFill>
          <a:blip r:embed="rId2"/>
          <a:stretch>
            <a:fillRect/>
          </a:stretch>
        </p:blipFill>
        <p:spPr>
          <a:xfrm>
            <a:off x="7072330" y="0"/>
            <a:ext cx="2071670" cy="1857364"/>
          </a:xfrm>
          <a:prstGeom prst="rect">
            <a:avLst/>
          </a:prstGeom>
        </p:spPr>
      </p:pic>
      <p:cxnSp>
        <p:nvCxnSpPr>
          <p:cNvPr id="26" name="Straight Arrow Connector 25"/>
          <p:cNvCxnSpPr/>
          <p:nvPr/>
        </p:nvCxnSpPr>
        <p:spPr>
          <a:xfrm rot="5400000" flipH="1" flipV="1">
            <a:off x="1678761" y="2750339"/>
            <a:ext cx="1358116"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286116" y="1428736"/>
            <a:ext cx="928694" cy="646331"/>
          </a:xfrm>
          <a:prstGeom prst="rect">
            <a:avLst/>
          </a:prstGeom>
          <a:noFill/>
        </p:spPr>
        <p:txBody>
          <a:bodyPr wrap="square" rtlCol="0">
            <a:spAutoFit/>
          </a:bodyPr>
          <a:lstStyle/>
          <a:p>
            <a:r>
              <a:rPr lang="en-IN" dirty="0" smtClean="0"/>
              <a:t>Prepare</a:t>
            </a:r>
          </a:p>
          <a:p>
            <a:r>
              <a:rPr lang="en-IN" dirty="0" smtClean="0"/>
              <a:t>I M part </a:t>
            </a:r>
            <a:endParaRPr lang="en-IN" dirty="0"/>
          </a:p>
        </p:txBody>
      </p:sp>
      <p:cxnSp>
        <p:nvCxnSpPr>
          <p:cNvPr id="29" name="Straight Arrow Connector 28"/>
          <p:cNvCxnSpPr/>
          <p:nvPr/>
        </p:nvCxnSpPr>
        <p:spPr>
          <a:xfrm rot="5400000" flipH="1" flipV="1">
            <a:off x="3178959" y="2750339"/>
            <a:ext cx="1358116"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152632" y="1724012"/>
            <a:ext cx="928694" cy="646331"/>
          </a:xfrm>
          <a:prstGeom prst="rect">
            <a:avLst/>
          </a:prstGeom>
          <a:noFill/>
        </p:spPr>
        <p:txBody>
          <a:bodyPr wrap="square" rtlCol="0">
            <a:spAutoFit/>
          </a:bodyPr>
          <a:lstStyle/>
          <a:p>
            <a:r>
              <a:rPr lang="en-IN" dirty="0" smtClean="0"/>
              <a:t>Within 3 days </a:t>
            </a:r>
            <a:endParaRPr lang="en-IN" dirty="0"/>
          </a:p>
        </p:txBody>
      </p:sp>
    </p:spTree>
  </p:cSld>
  <p:clrMapOvr>
    <a:masterClrMapping/>
  </p:clrMapOvr>
  <p:transition spd="med">
    <p:pull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5257800"/>
          </a:xfrm>
        </p:spPr>
        <p:txBody>
          <a:bodyPr>
            <a:normAutofit/>
          </a:bodyPr>
          <a:lstStyle/>
          <a:p>
            <a:pPr marL="457200" indent="-457200">
              <a:buFont typeface="+mj-lt"/>
              <a:buAutoNum type="arabicPeriod"/>
            </a:pPr>
            <a:r>
              <a:rPr lang="en-US" sz="2200" dirty="0" smtClean="0">
                <a:latin typeface="Maiandra GD" panose="020E0502030308020204" pitchFamily="34" charset="0"/>
              </a:rPr>
              <a:t>The AA, after admission, shall by order declare a moratorium for prohibiting following] –</a:t>
            </a:r>
          </a:p>
          <a:p>
            <a:pPr marL="457200" indent="-457200">
              <a:buNone/>
            </a:pPr>
            <a:endParaRPr lang="en-US" sz="2200" dirty="0" smtClean="0">
              <a:latin typeface="Maiandra GD" panose="020E0502030308020204" pitchFamily="34" charset="0"/>
            </a:endParaRPr>
          </a:p>
          <a:p>
            <a:pPr marL="857250" lvl="1" indent="-457200">
              <a:buAutoNum type="alphaLcParenBoth"/>
            </a:pPr>
            <a:r>
              <a:rPr lang="en-US" sz="1800" dirty="0" smtClean="0">
                <a:latin typeface="Maiandra GD" panose="020E0502030308020204" pitchFamily="34" charset="0"/>
              </a:rPr>
              <a:t>New suits or pending suits or proceedings including execution of any judgment, decree  or order any court of law, tribunal, arbitration panel or other authority.</a:t>
            </a:r>
          </a:p>
          <a:p>
            <a:pPr marL="857250" lvl="1" indent="-457200">
              <a:buNone/>
            </a:pPr>
            <a:endParaRPr lang="en-US" sz="1800" dirty="0" smtClean="0">
              <a:latin typeface="Maiandra GD" panose="020E0502030308020204" pitchFamily="34" charset="0"/>
            </a:endParaRPr>
          </a:p>
          <a:p>
            <a:pPr marL="857250" lvl="1" indent="-457200">
              <a:buNone/>
            </a:pPr>
            <a:r>
              <a:rPr lang="en-US" sz="1800" dirty="0" smtClean="0">
                <a:latin typeface="Maiandra GD" panose="020E0502030308020204" pitchFamily="34" charset="0"/>
              </a:rPr>
              <a:t>(b)  Transferring, encumbering, alienating or disposing of any of its assets or legal right or beneficial interest.</a:t>
            </a:r>
          </a:p>
          <a:p>
            <a:pPr marL="857250" lvl="1" indent="-457200">
              <a:buNone/>
            </a:pPr>
            <a:endParaRPr lang="en-US" sz="1800" dirty="0" smtClean="0">
              <a:latin typeface="Maiandra GD" panose="020E0502030308020204" pitchFamily="34" charset="0"/>
            </a:endParaRPr>
          </a:p>
          <a:p>
            <a:pPr marL="857250" lvl="1" indent="-457200">
              <a:buNone/>
            </a:pPr>
            <a:r>
              <a:rPr lang="en-US" sz="1800" dirty="0" smtClean="0">
                <a:latin typeface="Maiandra GD" panose="020E0502030308020204" pitchFamily="34" charset="0"/>
              </a:rPr>
              <a:t>(c )  Any action to foreclose, recover or enforce any security interest in respect of its property including action under SARFAESI Act, 2002</a:t>
            </a:r>
          </a:p>
          <a:p>
            <a:pPr marL="857250" lvl="1" indent="-457200">
              <a:buNone/>
            </a:pPr>
            <a:endParaRPr lang="en-US" sz="1800" dirty="0" smtClean="0">
              <a:latin typeface="Maiandra GD" panose="020E0502030308020204" pitchFamily="34" charset="0"/>
            </a:endParaRPr>
          </a:p>
          <a:p>
            <a:pPr marL="857250" lvl="1" indent="-457200">
              <a:buAutoNum type="alphaLcParenBoth" startAt="4"/>
            </a:pPr>
            <a:r>
              <a:rPr lang="en-US" sz="1800" dirty="0" smtClean="0">
                <a:latin typeface="Maiandra GD" panose="020E0502030308020204" pitchFamily="34" charset="0"/>
              </a:rPr>
              <a:t>Recovery of any property by an owner or lessor where such property is </a:t>
            </a:r>
          </a:p>
          <a:p>
            <a:pPr marL="400050" lvl="1" indent="0">
              <a:buNone/>
            </a:pPr>
            <a:r>
              <a:rPr lang="en-US" sz="1800" dirty="0">
                <a:latin typeface="Maiandra GD" panose="020E0502030308020204" pitchFamily="34" charset="0"/>
              </a:rPr>
              <a:t> </a:t>
            </a:r>
            <a:r>
              <a:rPr lang="en-US" sz="1800" dirty="0" smtClean="0">
                <a:latin typeface="Maiandra GD" panose="020E0502030308020204" pitchFamily="34" charset="0"/>
              </a:rPr>
              <a:t>      occupied by or in possession of the Corporate Debtor.</a:t>
            </a:r>
          </a:p>
          <a:p>
            <a:pPr>
              <a:buNone/>
            </a:pPr>
            <a:endParaRPr lang="en-IN" sz="2400" dirty="0">
              <a:latin typeface="Maiandra GD" panose="020E0502030308020204" pitchFamily="34" charset="0"/>
            </a:endParaRPr>
          </a:p>
        </p:txBody>
      </p:sp>
      <p:sp>
        <p:nvSpPr>
          <p:cNvPr id="5" name="Title 1"/>
          <p:cNvSpPr>
            <a:spLocks noGrp="1"/>
          </p:cNvSpPr>
          <p:nvPr>
            <p:ph type="title"/>
          </p:nvPr>
        </p:nvSpPr>
        <p:spPr>
          <a:xfrm>
            <a:off x="457200" y="274638"/>
            <a:ext cx="8229600" cy="1143000"/>
          </a:xfrm>
        </p:spPr>
        <p:txBody>
          <a:bodyPr>
            <a:normAutofit/>
          </a:bodyPr>
          <a:lstStyle/>
          <a:p>
            <a:r>
              <a:rPr lang="en-US" b="1" dirty="0" smtClean="0">
                <a:latin typeface="Maiandra GD" pitchFamily="34" charset="0"/>
              </a:rPr>
              <a:t>MORATORIUM   (Sec 14)</a:t>
            </a:r>
            <a:endParaRPr lang="en-IN" sz="4800" b="1" dirty="0">
              <a:latin typeface="Maiandra GD"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29</a:t>
            </a:fld>
            <a:endParaRPr lang="en-US" dirty="0"/>
          </a:p>
        </p:txBody>
      </p:sp>
    </p:spTree>
  </p:cSld>
  <p:clrMapOvr>
    <a:masterClrMapping/>
  </p:clrMapOvr>
  <p:transition spd="med">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25602"/>
          </a:xfrm>
        </p:spPr>
        <p:txBody>
          <a:bodyPr/>
          <a:lstStyle/>
          <a:p>
            <a:r>
              <a:rPr lang="en-IN" dirty="0" smtClean="0"/>
              <a:t>Preamble </a:t>
            </a:r>
            <a:endParaRPr lang="en-IN" dirty="0"/>
          </a:p>
        </p:txBody>
      </p:sp>
      <p:sp>
        <p:nvSpPr>
          <p:cNvPr id="3" name="Content Placeholder 2"/>
          <p:cNvSpPr>
            <a:spLocks noGrp="1"/>
          </p:cNvSpPr>
          <p:nvPr>
            <p:ph idx="1"/>
          </p:nvPr>
        </p:nvSpPr>
        <p:spPr>
          <a:xfrm>
            <a:off x="457200" y="2143116"/>
            <a:ext cx="8229600" cy="3983047"/>
          </a:xfrm>
        </p:spPr>
        <p:txBody>
          <a:bodyPr>
            <a:normAutofit/>
          </a:bodyPr>
          <a:lstStyle/>
          <a:p>
            <a:pPr algn="just"/>
            <a:r>
              <a:rPr lang="en-US" sz="4000" dirty="0"/>
              <a:t>An  Act to consolidate and amend  the laws relating to  Re-</a:t>
            </a:r>
            <a:r>
              <a:rPr lang="en-US" sz="4000" dirty="0" err="1"/>
              <a:t>organisation</a:t>
            </a:r>
            <a:r>
              <a:rPr lang="en-US" sz="4000" dirty="0"/>
              <a:t> and  Insolvency Resolution  in a </a:t>
            </a:r>
            <a:r>
              <a:rPr lang="en-US" sz="4000" dirty="0">
                <a:solidFill>
                  <a:srgbClr val="FF0000"/>
                </a:solidFill>
              </a:rPr>
              <a:t>time bound </a:t>
            </a:r>
            <a:r>
              <a:rPr lang="en-US" sz="4000" dirty="0"/>
              <a:t>manner  for maximisation of  value of assets of such persons, </a:t>
            </a:r>
            <a:r>
              <a:rPr lang="en-US" sz="4000" dirty="0">
                <a:solidFill>
                  <a:srgbClr val="FF0000"/>
                </a:solidFill>
              </a:rPr>
              <a:t>before it becomes obsolete</a:t>
            </a:r>
            <a:r>
              <a:rPr lang="en-US" sz="4000" dirty="0" smtClean="0"/>
              <a:t>.</a:t>
            </a:r>
          </a:p>
          <a:p>
            <a:pPr algn="just">
              <a:buNone/>
            </a:pPr>
            <a:endParaRPr lang="en-US" dirty="0"/>
          </a:p>
          <a:p>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dirty="0"/>
          </a:p>
        </p:txBody>
      </p:sp>
      <p:pic>
        <p:nvPicPr>
          <p:cNvPr id="5" name="Picture 4" descr="mango.jpg"/>
          <p:cNvPicPr>
            <a:picLocks noChangeAspect="1"/>
          </p:cNvPicPr>
          <p:nvPr/>
        </p:nvPicPr>
        <p:blipFill>
          <a:blip r:embed="rId2"/>
          <a:stretch>
            <a:fillRect/>
          </a:stretch>
        </p:blipFill>
        <p:spPr>
          <a:xfrm>
            <a:off x="6643702" y="0"/>
            <a:ext cx="2500298" cy="2000240"/>
          </a:xfrm>
          <a:prstGeom prst="rect">
            <a:avLst/>
          </a:prstGeom>
        </p:spPr>
      </p:pic>
    </p:spTree>
    <p:extLst>
      <p:ext uri="{BB962C8B-B14F-4D97-AF65-F5344CB8AC3E}">
        <p14:creationId xmlns="" xmlns:p14="http://schemas.microsoft.com/office/powerpoint/2010/main" val="819296477"/>
      </p:ext>
    </p:extLst>
  </p:cSld>
  <p:clrMapOvr>
    <a:masterClrMapping/>
  </p:clrMapOvr>
  <p:transition spd="med">
    <p:pull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1500174"/>
            <a:ext cx="8534400" cy="5139869"/>
          </a:xfrm>
          <a:prstGeom prst="rect">
            <a:avLst/>
          </a:prstGeom>
          <a:noFill/>
        </p:spPr>
        <p:txBody>
          <a:bodyPr wrap="square" rtlCol="0">
            <a:spAutoFit/>
          </a:bodyPr>
          <a:lstStyle/>
          <a:p>
            <a:pPr marL="342900" indent="-342900"/>
            <a:r>
              <a:rPr lang="en-US" sz="2200" dirty="0" smtClean="0">
                <a:latin typeface="Maiandra GD" pitchFamily="34" charset="0"/>
              </a:rPr>
              <a:t>2</a:t>
            </a:r>
            <a:r>
              <a:rPr lang="en-US" sz="2400" dirty="0" smtClean="0">
                <a:latin typeface="Maiandra GD" pitchFamily="34" charset="0"/>
              </a:rPr>
              <a:t>. Supply of essential goods or services shall not be terminated or suspended or interrupted during moratorium period.</a:t>
            </a:r>
          </a:p>
          <a:p>
            <a:pPr lvl="1"/>
            <a:r>
              <a:rPr lang="en-US" sz="2400" dirty="0" smtClean="0">
                <a:latin typeface="Maiandra GD" pitchFamily="34" charset="0"/>
              </a:rPr>
              <a:t>Essential Goods or Services :</a:t>
            </a:r>
          </a:p>
          <a:p>
            <a:pPr lvl="1"/>
            <a:r>
              <a:rPr lang="en-US" sz="2400" dirty="0" smtClean="0">
                <a:latin typeface="Maiandra GD" pitchFamily="34" charset="0"/>
              </a:rPr>
              <a:t>Electricity, Water, Telecommunication &amp;  I. Technology  Services. </a:t>
            </a:r>
          </a:p>
          <a:p>
            <a:pPr marL="342900" indent="-342900"/>
            <a:endParaRPr lang="en-US" sz="2400" dirty="0" smtClean="0">
              <a:latin typeface="Maiandra GD" pitchFamily="34" charset="0"/>
            </a:endParaRPr>
          </a:p>
          <a:p>
            <a:pPr marL="342900" indent="-342900"/>
            <a:endParaRPr lang="en-US" sz="2400" dirty="0" smtClean="0">
              <a:latin typeface="Maiandra GD" pitchFamily="34" charset="0"/>
            </a:endParaRPr>
          </a:p>
          <a:p>
            <a:pPr marL="342900" indent="-342900"/>
            <a:r>
              <a:rPr lang="en-US" sz="2400" dirty="0">
                <a:latin typeface="Maiandra GD" panose="020E0502030308020204" pitchFamily="34" charset="0"/>
              </a:rPr>
              <a:t>3</a:t>
            </a:r>
            <a:r>
              <a:rPr lang="en-US" sz="2400" dirty="0" smtClean="0">
                <a:latin typeface="Maiandra GD" panose="020E0502030308020204" pitchFamily="34" charset="0"/>
              </a:rPr>
              <a:t>.  At any time during CIRP, if the AA approves the resolution plan or passes an order for Liquidation the Moratorium shall cease to have effect from the date such approval or liquidation order, </a:t>
            </a:r>
          </a:p>
          <a:p>
            <a:pPr marL="342900" indent="-342900"/>
            <a:endParaRPr lang="en-US" sz="2200" dirty="0" smtClean="0">
              <a:latin typeface="Maiandra GD" pitchFamily="34" charset="0"/>
            </a:endParaRPr>
          </a:p>
          <a:p>
            <a:pPr marL="342900" indent="-342900"/>
            <a:endParaRPr lang="en-US" sz="2400" dirty="0" smtClean="0">
              <a:latin typeface="Maiandra GD" pitchFamily="34" charset="0"/>
            </a:endParaRPr>
          </a:p>
          <a:p>
            <a:pPr marL="342900" indent="-342900">
              <a:buAutoNum type="arabicPeriod" startAt="2"/>
            </a:pPr>
            <a:endParaRPr lang="en-IN" dirty="0">
              <a:latin typeface="Maiandra GD" pitchFamily="34" charset="0"/>
            </a:endParaRPr>
          </a:p>
        </p:txBody>
      </p:sp>
      <p:sp>
        <p:nvSpPr>
          <p:cNvPr id="4" name="Title 1"/>
          <p:cNvSpPr txBox="1">
            <a:spLocks/>
          </p:cNvSpPr>
          <p:nvPr/>
        </p:nvSpPr>
        <p:spPr>
          <a:xfrm>
            <a:off x="457200" y="274638"/>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smtClean="0">
                <a:ln>
                  <a:noFill/>
                </a:ln>
                <a:solidFill>
                  <a:schemeClr val="tx1"/>
                </a:solidFill>
                <a:effectLst/>
                <a:uLnTx/>
                <a:uFillTx/>
                <a:latin typeface="Maiandra GD" pitchFamily="34" charset="0"/>
                <a:ea typeface="+mj-ea"/>
                <a:cs typeface="+mj-cs"/>
              </a:rPr>
              <a:t>MORATORIUM</a:t>
            </a:r>
            <a:endParaRPr kumimoji="0" lang="en-IN" sz="4800" b="1" i="0" u="none" strike="noStrike" kern="1200" cap="none" spc="0" normalizeH="0" baseline="0" noProof="0" dirty="0">
              <a:ln>
                <a:noFill/>
              </a:ln>
              <a:solidFill>
                <a:schemeClr val="tx1"/>
              </a:solidFill>
              <a:effectLst/>
              <a:uLnTx/>
              <a:uFillTx/>
              <a:latin typeface="Maiandra GD" pitchFamily="34" charset="0"/>
              <a:ea typeface="+mj-ea"/>
              <a:cs typeface="+mj-cs"/>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30</a:t>
            </a:fld>
            <a:endParaRPr lang="en-US" dirty="0"/>
          </a:p>
        </p:txBody>
      </p:sp>
    </p:spTree>
  </p:cSld>
  <p:clrMapOvr>
    <a:masterClrMapping/>
  </p:clrMapOvr>
  <p:transition spd="med">
    <p:pull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b="1" dirty="0" smtClean="0">
                <a:latin typeface="Maiandra GD" pitchFamily="34" charset="0"/>
              </a:rPr>
              <a:t>SHIFT OF MANAGEMENT Sec 17</a:t>
            </a:r>
            <a:endParaRPr lang="en-IN" b="1" dirty="0">
              <a:latin typeface="Maiandra GD" pitchFamily="34" charset="0"/>
            </a:endParaRPr>
          </a:p>
        </p:txBody>
      </p:sp>
      <p:sp>
        <p:nvSpPr>
          <p:cNvPr id="3" name="Content Placeholder 2"/>
          <p:cNvSpPr>
            <a:spLocks noGrp="1"/>
          </p:cNvSpPr>
          <p:nvPr>
            <p:ph idx="1"/>
          </p:nvPr>
        </p:nvSpPr>
        <p:spPr>
          <a:xfrm>
            <a:off x="457200" y="1066800"/>
            <a:ext cx="5686436" cy="5791200"/>
          </a:xfrm>
        </p:spPr>
        <p:txBody>
          <a:bodyPr>
            <a:normAutofit lnSpcReduction="10000"/>
          </a:bodyPr>
          <a:lstStyle/>
          <a:p>
            <a:pPr>
              <a:buNone/>
            </a:pPr>
            <a:r>
              <a:rPr lang="en-US" sz="2200" b="1" dirty="0" smtClean="0">
                <a:latin typeface="Maiandra GD" pitchFamily="34" charset="0"/>
              </a:rPr>
              <a:t>From the date of appointment of IRP –</a:t>
            </a:r>
          </a:p>
          <a:p>
            <a:r>
              <a:rPr lang="en-US" sz="2200" dirty="0" smtClean="0">
                <a:latin typeface="Maiandra GD" pitchFamily="34" charset="0"/>
              </a:rPr>
              <a:t>Management of the affairs of the corporate debtor vest in the </a:t>
            </a:r>
            <a:r>
              <a:rPr lang="en-US" sz="2800" dirty="0" smtClean="0">
                <a:latin typeface="Maiandra GD" pitchFamily="34" charset="0"/>
              </a:rPr>
              <a:t>IRP.</a:t>
            </a:r>
            <a:endParaRPr lang="en-US" sz="2200" dirty="0" smtClean="0">
              <a:latin typeface="Maiandra GD" pitchFamily="34" charset="0"/>
            </a:endParaRPr>
          </a:p>
          <a:p>
            <a:endParaRPr lang="en-US" sz="2200" dirty="0" smtClean="0">
              <a:latin typeface="Maiandra GD" pitchFamily="34" charset="0"/>
            </a:endParaRPr>
          </a:p>
          <a:p>
            <a:r>
              <a:rPr lang="en-US" sz="2200" dirty="0" smtClean="0">
                <a:solidFill>
                  <a:srgbClr val="C00000"/>
                </a:solidFill>
                <a:latin typeface="Maiandra GD" pitchFamily="34" charset="0"/>
              </a:rPr>
              <a:t>Powers of the board of directors or partners shall stand suspended and be exercised by the IRP.</a:t>
            </a:r>
          </a:p>
          <a:p>
            <a:endParaRPr lang="en-US" sz="2200" dirty="0" smtClean="0">
              <a:latin typeface="Maiandra GD" pitchFamily="34" charset="0"/>
            </a:endParaRPr>
          </a:p>
          <a:p>
            <a:r>
              <a:rPr lang="en-US" sz="2200" dirty="0" smtClean="0">
                <a:latin typeface="Maiandra GD" pitchFamily="34" charset="0"/>
              </a:rPr>
              <a:t>Officers and Managers shall report to the IRP and provide access to such documents and records of Corporate Debtor as required by IRP.</a:t>
            </a:r>
          </a:p>
          <a:p>
            <a:endParaRPr lang="en-US" sz="2200" dirty="0" smtClean="0">
              <a:latin typeface="Maiandra GD" pitchFamily="34" charset="0"/>
            </a:endParaRPr>
          </a:p>
          <a:p>
            <a:r>
              <a:rPr lang="en-US" sz="2200" dirty="0" smtClean="0">
                <a:latin typeface="Maiandra GD" pitchFamily="34" charset="0"/>
              </a:rPr>
              <a:t>Financial Institutions maintaining accounts shall act on the instructions of the IRP and furnish all information available with them to the IRP.</a:t>
            </a:r>
            <a:endParaRPr lang="en-IN" sz="2200" dirty="0">
              <a:latin typeface="Maiandra GD" pitchFamily="34"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31</a:t>
            </a:fld>
            <a:endParaRPr lang="en-US" dirty="0"/>
          </a:p>
        </p:txBody>
      </p:sp>
    </p:spTree>
  </p:cSld>
  <p:clrMapOvr>
    <a:masterClrMapping/>
  </p:clrMapOvr>
  <p:transition spd="med">
    <p:pull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IN" dirty="0" smtClean="0"/>
              <a:t>Duties of  IRP and RP </a:t>
            </a:r>
            <a:endParaRPr lang="en-IN" dirty="0"/>
          </a:p>
        </p:txBody>
      </p:sp>
      <p:sp>
        <p:nvSpPr>
          <p:cNvPr id="3" name="Content Placeholder 2"/>
          <p:cNvSpPr>
            <a:spLocks noGrp="1"/>
          </p:cNvSpPr>
          <p:nvPr>
            <p:ph idx="1"/>
          </p:nvPr>
        </p:nvSpPr>
        <p:spPr>
          <a:xfrm>
            <a:off x="457200" y="2071678"/>
            <a:ext cx="8258204" cy="4054485"/>
          </a:xfrm>
        </p:spPr>
        <p:txBody>
          <a:bodyPr>
            <a:normAutofit/>
          </a:bodyPr>
          <a:lstStyle/>
          <a:p>
            <a:pPr algn="just">
              <a:buNone/>
            </a:pPr>
            <a:r>
              <a:rPr lang="en-IN" sz="2800" dirty="0" smtClean="0"/>
              <a:t> 	</a:t>
            </a:r>
          </a:p>
          <a:p>
            <a:pPr algn="just">
              <a:buNone/>
            </a:pPr>
            <a:r>
              <a:rPr lang="en-IN" sz="2800" dirty="0" smtClean="0"/>
              <a:t>	</a:t>
            </a:r>
            <a:r>
              <a:rPr lang="en-IN" sz="3600" dirty="0" smtClean="0"/>
              <a:t>T</a:t>
            </a:r>
            <a:r>
              <a:rPr lang="en-IN" sz="4000" dirty="0" smtClean="0"/>
              <a:t>o PRESERVE and PROTECT  the assets of the CORPORATE  debtor, including the continued business operations of the corporate debtor. </a:t>
            </a:r>
            <a:endParaRPr lang="en-IN" sz="3600" dirty="0" smtClean="0"/>
          </a:p>
          <a:p>
            <a:pPr>
              <a:buNone/>
            </a:pPr>
            <a:endParaRPr lang="en-IN" sz="2800" dirty="0" smtClean="0"/>
          </a:p>
          <a:p>
            <a:pPr marL="0" indent="0">
              <a:buNone/>
            </a:pPr>
            <a:endParaRPr lang="en-IN"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32</a:t>
            </a:fld>
            <a:endParaRPr lang="en-US" dirty="0"/>
          </a:p>
        </p:txBody>
      </p:sp>
      <p:pic>
        <p:nvPicPr>
          <p:cNvPr id="6" name="Picture 5" descr="DIRECTOR.jpg"/>
          <p:cNvPicPr>
            <a:picLocks noChangeAspect="1"/>
          </p:cNvPicPr>
          <p:nvPr/>
        </p:nvPicPr>
        <p:blipFill>
          <a:blip r:embed="rId2"/>
          <a:stretch>
            <a:fillRect/>
          </a:stretch>
        </p:blipFill>
        <p:spPr>
          <a:xfrm>
            <a:off x="0" y="0"/>
            <a:ext cx="3857620" cy="1960943"/>
          </a:xfrm>
          <a:prstGeom prst="rect">
            <a:avLst/>
          </a:prstGeom>
        </p:spPr>
      </p:pic>
    </p:spTree>
    <p:extLst>
      <p:ext uri="{BB962C8B-B14F-4D97-AF65-F5344CB8AC3E}">
        <p14:creationId xmlns="" xmlns:p14="http://schemas.microsoft.com/office/powerpoint/2010/main" val="2396938256"/>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How to Do it /  What is supposed to be done. </a:t>
            </a:r>
            <a:endParaRPr lang="en-IN" dirty="0"/>
          </a:p>
        </p:txBody>
      </p:sp>
      <p:sp>
        <p:nvSpPr>
          <p:cNvPr id="3" name="Content Placeholder 2"/>
          <p:cNvSpPr>
            <a:spLocks noGrp="1"/>
          </p:cNvSpPr>
          <p:nvPr>
            <p:ph idx="1"/>
          </p:nvPr>
        </p:nvSpPr>
        <p:spPr/>
        <p:txBody>
          <a:bodyPr>
            <a:normAutofit fontScale="92500" lnSpcReduction="20000"/>
          </a:bodyPr>
          <a:lstStyle/>
          <a:p>
            <a:r>
              <a:rPr lang="en-IN" sz="2800" dirty="0" smtClean="0"/>
              <a:t>Take </a:t>
            </a:r>
            <a:r>
              <a:rPr lang="en-IN" sz="2800" dirty="0"/>
              <a:t>immediately custody and control of all the assets of the Corporate Debtor. </a:t>
            </a:r>
            <a:endParaRPr lang="en-IN" sz="2800" dirty="0" smtClean="0"/>
          </a:p>
          <a:p>
            <a:r>
              <a:rPr lang="en-IN" sz="2800" dirty="0" smtClean="0"/>
              <a:t>Represent and act on behalf of the CD</a:t>
            </a:r>
          </a:p>
          <a:p>
            <a:r>
              <a:rPr lang="en-IN" sz="2800" dirty="0" smtClean="0"/>
              <a:t>Raise Interim Finance, subject to approval of COC</a:t>
            </a:r>
          </a:p>
          <a:p>
            <a:r>
              <a:rPr lang="en-IN" sz="2800" dirty="0" smtClean="0"/>
              <a:t>Appoint accountants, legal or other professional</a:t>
            </a:r>
          </a:p>
          <a:p>
            <a:r>
              <a:rPr lang="en-IN" sz="2800" dirty="0" smtClean="0"/>
              <a:t>Maintain an updated list of claims</a:t>
            </a:r>
          </a:p>
          <a:p>
            <a:r>
              <a:rPr lang="en-IN" sz="2800" dirty="0" smtClean="0"/>
              <a:t>Convene and attend all meeting of COC</a:t>
            </a:r>
          </a:p>
          <a:p>
            <a:r>
              <a:rPr lang="en-IN" sz="2800" dirty="0" smtClean="0"/>
              <a:t>Prepare Information Memorandum</a:t>
            </a:r>
          </a:p>
          <a:p>
            <a:r>
              <a:rPr lang="en-IN" sz="2800" dirty="0" smtClean="0"/>
              <a:t>Invite prospective lenders, investors and any other person to put forward resolution plan. </a:t>
            </a:r>
          </a:p>
          <a:p>
            <a:r>
              <a:rPr lang="en-IN" sz="2800" dirty="0" smtClean="0"/>
              <a:t>………. </a:t>
            </a:r>
          </a:p>
          <a:p>
            <a:endParaRPr lang="en-IN" dirty="0"/>
          </a:p>
          <a:p>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dirty="0"/>
          </a:p>
        </p:txBody>
      </p:sp>
    </p:spTree>
    <p:extLst>
      <p:ext uri="{BB962C8B-B14F-4D97-AF65-F5344CB8AC3E}">
        <p14:creationId xmlns="" xmlns:p14="http://schemas.microsoft.com/office/powerpoint/2010/main" val="2746849534"/>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8670"/>
          </a:xfrm>
        </p:spPr>
        <p:txBody>
          <a:bodyPr/>
          <a:lstStyle/>
          <a:p>
            <a:pPr algn="l"/>
            <a:r>
              <a:rPr lang="en-US" b="1" dirty="0" smtClean="0"/>
              <a:t>PUBLIC ANNOUNCEMENT</a:t>
            </a:r>
            <a:endParaRPr lang="en-IN" b="1" dirty="0"/>
          </a:p>
        </p:txBody>
      </p:sp>
      <p:sp>
        <p:nvSpPr>
          <p:cNvPr id="3" name="Content Placeholder 2"/>
          <p:cNvSpPr>
            <a:spLocks noGrp="1"/>
          </p:cNvSpPr>
          <p:nvPr>
            <p:ph idx="1"/>
          </p:nvPr>
        </p:nvSpPr>
        <p:spPr>
          <a:xfrm>
            <a:off x="457200" y="1214422"/>
            <a:ext cx="8329642" cy="5414978"/>
          </a:xfrm>
        </p:spPr>
        <p:txBody>
          <a:bodyPr>
            <a:normAutofit/>
          </a:bodyPr>
          <a:lstStyle/>
          <a:p>
            <a:pPr>
              <a:buNone/>
            </a:pPr>
            <a:r>
              <a:rPr lang="en-US" sz="2200" dirty="0" smtClean="0">
                <a:latin typeface="+mj-lt"/>
              </a:rPr>
              <a:t>     Immediately on his appointment  in</a:t>
            </a:r>
            <a:r>
              <a:rPr lang="en-US" sz="2400" dirty="0" smtClean="0">
                <a:latin typeface="+mj-lt"/>
              </a:rPr>
              <a:t> </a:t>
            </a:r>
            <a:r>
              <a:rPr lang="en-US" sz="2400" dirty="0" smtClean="0">
                <a:solidFill>
                  <a:srgbClr val="FF0000"/>
                </a:solidFill>
                <a:latin typeface="+mj-lt"/>
              </a:rPr>
              <a:t>not later than 3days </a:t>
            </a:r>
            <a:r>
              <a:rPr lang="en-US" sz="2200" dirty="0" smtClean="0">
                <a:latin typeface="+mj-lt"/>
              </a:rPr>
              <a:t>vide this announcement invite the claims from the various creditors.</a:t>
            </a:r>
          </a:p>
          <a:p>
            <a:pPr>
              <a:buNone/>
            </a:pPr>
            <a:r>
              <a:rPr lang="en-US" sz="2400" dirty="0" smtClean="0">
                <a:latin typeface="+mj-lt"/>
              </a:rPr>
              <a:t>	</a:t>
            </a:r>
            <a:endParaRPr lang="en-US" sz="2000" dirty="0" smtClean="0">
              <a:latin typeface="+mj-lt"/>
            </a:endParaRPr>
          </a:p>
          <a:p>
            <a:r>
              <a:rPr lang="en-US" sz="2200" dirty="0" smtClean="0">
                <a:latin typeface="+mj-lt"/>
              </a:rPr>
              <a:t>The public announcement shall be in Form A of the schedule and be published  -</a:t>
            </a:r>
          </a:p>
          <a:p>
            <a:pPr>
              <a:buNone/>
            </a:pPr>
            <a:endParaRPr lang="en-US" sz="2000" dirty="0" smtClean="0">
              <a:latin typeface="+mj-lt"/>
            </a:endParaRPr>
          </a:p>
          <a:p>
            <a:pPr>
              <a:buNone/>
            </a:pPr>
            <a:r>
              <a:rPr lang="en-US" sz="1600" dirty="0" smtClean="0">
                <a:latin typeface="+mj-lt"/>
              </a:rPr>
              <a:t>      </a:t>
            </a:r>
            <a:r>
              <a:rPr lang="en-US" sz="1800" dirty="0" smtClean="0">
                <a:latin typeface="+mj-lt"/>
              </a:rPr>
              <a:t>One in English language  </a:t>
            </a:r>
          </a:p>
          <a:p>
            <a:pPr>
              <a:buNone/>
            </a:pPr>
            <a:r>
              <a:rPr lang="en-US" sz="1800" dirty="0" smtClean="0">
                <a:latin typeface="+mj-lt"/>
              </a:rPr>
              <a:t>      One in Regional language newspaper </a:t>
            </a:r>
          </a:p>
          <a:p>
            <a:pPr>
              <a:buNone/>
            </a:pPr>
            <a:r>
              <a:rPr lang="en-US" sz="1800" dirty="0" smtClean="0">
                <a:latin typeface="+mj-lt"/>
              </a:rPr>
              <a:t>      Vide circulation at the location of the registered office and principal office.</a:t>
            </a:r>
          </a:p>
          <a:p>
            <a:pPr>
              <a:buNone/>
            </a:pPr>
            <a:endParaRPr lang="en-US" sz="1600" dirty="0" smtClean="0">
              <a:latin typeface="+mj-lt"/>
            </a:endParaRPr>
          </a:p>
          <a:p>
            <a:r>
              <a:rPr lang="en-US" sz="2200" dirty="0" smtClean="0">
                <a:latin typeface="+mj-lt"/>
              </a:rPr>
              <a:t>The applicant shall bear the expenses of Public announcement which may be reimbursed by the committee to the extent it ratifies them.</a:t>
            </a:r>
          </a:p>
          <a:p>
            <a:pPr>
              <a:buNone/>
            </a:pPr>
            <a:r>
              <a:rPr lang="en-US" sz="2000" dirty="0" smtClean="0">
                <a:latin typeface="+mj-lt"/>
              </a:rPr>
              <a:t>    </a:t>
            </a:r>
            <a:r>
              <a:rPr lang="en-US" sz="1600" dirty="0" smtClean="0">
                <a:latin typeface="+mj-lt"/>
              </a:rPr>
              <a:t> ( the expenses on public announcement shall not form part of insolvency resolution process cost)</a:t>
            </a:r>
          </a:p>
          <a:p>
            <a:pPr lvl="1">
              <a:buNone/>
            </a:pPr>
            <a:endParaRPr lang="en-US" sz="2000" dirty="0" smtClean="0">
              <a:latin typeface="Maiandra GD" pitchFamily="34" charset="0"/>
            </a:endParaRPr>
          </a:p>
          <a:p>
            <a:pPr lvl="1">
              <a:buNone/>
            </a:pPr>
            <a:endParaRPr lang="en-US" sz="2000" dirty="0" smtClean="0">
              <a:latin typeface="Maiandra GD" pitchFamily="34" charset="0"/>
            </a:endParaRPr>
          </a:p>
          <a:p>
            <a:pPr lvl="1">
              <a:buNone/>
            </a:pPr>
            <a:endParaRPr lang="en-US" sz="2000" dirty="0" smtClean="0">
              <a:latin typeface="Maiandra GD" pitchFamily="34" charset="0"/>
            </a:endParaRPr>
          </a:p>
          <a:p>
            <a:pPr lvl="1">
              <a:buNone/>
            </a:pPr>
            <a:endParaRPr lang="en-US" sz="2000" dirty="0" smtClean="0">
              <a:latin typeface="Maiandra GD" pitchFamily="34" charset="0"/>
            </a:endParaRPr>
          </a:p>
          <a:p>
            <a:pPr lvl="1">
              <a:buNone/>
            </a:pPr>
            <a:endParaRPr lang="en-US" sz="1600" dirty="0" smtClean="0">
              <a:latin typeface="Maiandra GD" pitchFamily="34" charset="0"/>
            </a:endParaRPr>
          </a:p>
          <a:p>
            <a:pPr lvl="1">
              <a:buNone/>
            </a:pPr>
            <a:endParaRPr lang="en-US" sz="1600" dirty="0" smtClean="0">
              <a:latin typeface="Maiandra GD"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dirty="0"/>
          </a:p>
        </p:txBody>
      </p:sp>
      <p:pic>
        <p:nvPicPr>
          <p:cNvPr id="5" name="Picture 4" descr="PUBLIC ANNOUNC.jpg"/>
          <p:cNvPicPr>
            <a:picLocks noChangeAspect="1"/>
          </p:cNvPicPr>
          <p:nvPr/>
        </p:nvPicPr>
        <p:blipFill>
          <a:blip r:embed="rId2"/>
          <a:stretch>
            <a:fillRect/>
          </a:stretch>
        </p:blipFill>
        <p:spPr>
          <a:xfrm>
            <a:off x="6115050" y="0"/>
            <a:ext cx="3028950" cy="1285860"/>
          </a:xfrm>
          <a:prstGeom prst="rect">
            <a:avLst/>
          </a:prstGeom>
        </p:spPr>
      </p:pic>
    </p:spTree>
  </p:cSld>
  <p:clrMapOvr>
    <a:masterClrMapping/>
  </p:clrMapOvr>
  <p:transition spd="med">
    <p:pull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28600" y="0"/>
            <a:ext cx="9372600" cy="6842337"/>
          </a:xfrm>
          <a:prstGeom prst="rect">
            <a:avLst/>
          </a:prstGeom>
          <a:noFill/>
          <a:ln w="9525">
            <a:noFill/>
            <a:miter lim="800000"/>
            <a:headEnd/>
            <a:tailEnd/>
          </a:ln>
          <a:effectLst/>
        </p:spPr>
      </p:pic>
      <p:sp>
        <p:nvSpPr>
          <p:cNvPr id="3" name="Slide Number Placeholder 2"/>
          <p:cNvSpPr>
            <a:spLocks noGrp="1"/>
          </p:cNvSpPr>
          <p:nvPr>
            <p:ph type="sldNum" sz="quarter" idx="12"/>
          </p:nvPr>
        </p:nvSpPr>
        <p:spPr/>
        <p:txBody>
          <a:bodyPr/>
          <a:lstStyle/>
          <a:p>
            <a:fld id="{B6F15528-21DE-4FAA-801E-634DDDAF4B2B}" type="slidenum">
              <a:rPr lang="en-US" smtClean="0"/>
              <a:pPr/>
              <a:t>35</a:t>
            </a:fld>
            <a:endParaRPr lang="en-US" dirty="0"/>
          </a:p>
        </p:txBody>
      </p:sp>
    </p:spTree>
  </p:cSld>
  <p:clrMapOvr>
    <a:masterClrMapping/>
  </p:clrMapOvr>
  <p:transition spd="med">
    <p:pull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3686172" cy="1000108"/>
          </a:xfrm>
        </p:spPr>
        <p:txBody>
          <a:bodyPr/>
          <a:lstStyle/>
          <a:p>
            <a:pPr algn="l"/>
            <a:r>
              <a:rPr lang="en-US" b="1" dirty="0" smtClean="0"/>
              <a:t>VALUATION</a:t>
            </a:r>
            <a:endParaRPr lang="en-IN" b="1" dirty="0"/>
          </a:p>
        </p:txBody>
      </p:sp>
      <p:sp>
        <p:nvSpPr>
          <p:cNvPr id="3" name="Content Placeholder 2"/>
          <p:cNvSpPr>
            <a:spLocks noGrp="1"/>
          </p:cNvSpPr>
          <p:nvPr>
            <p:ph idx="1"/>
          </p:nvPr>
        </p:nvSpPr>
        <p:spPr>
          <a:xfrm>
            <a:off x="381000" y="1214422"/>
            <a:ext cx="8382000" cy="5491178"/>
          </a:xfrm>
        </p:spPr>
        <p:txBody>
          <a:bodyPr>
            <a:normAutofit/>
          </a:bodyPr>
          <a:lstStyle/>
          <a:p>
            <a:pPr>
              <a:buNone/>
            </a:pPr>
            <a:r>
              <a:rPr lang="en-US" b="1" u="sng" dirty="0" smtClean="0">
                <a:latin typeface="Maiandra GD" pitchFamily="34" charset="0"/>
              </a:rPr>
              <a:t>Appointment of registered Valuers </a:t>
            </a:r>
          </a:p>
          <a:p>
            <a:pPr>
              <a:buNone/>
            </a:pPr>
            <a:r>
              <a:rPr lang="en-US" sz="2800" b="1" u="sng" dirty="0" smtClean="0">
                <a:latin typeface="Maiandra GD" pitchFamily="34" charset="0"/>
              </a:rPr>
              <a:t>(Regulation27)</a:t>
            </a:r>
          </a:p>
          <a:p>
            <a:pPr>
              <a:buNone/>
            </a:pPr>
            <a:endParaRPr lang="en-US" sz="2400" b="1" u="sng" dirty="0" smtClean="0">
              <a:latin typeface="Maiandra GD" pitchFamily="34" charset="0"/>
            </a:endParaRPr>
          </a:p>
          <a:p>
            <a:pPr>
              <a:buNone/>
            </a:pPr>
            <a:endParaRPr lang="en-US" b="1" u="sng" dirty="0" smtClean="0">
              <a:latin typeface="Maiandra GD" pitchFamily="34" charset="0"/>
            </a:endParaRPr>
          </a:p>
          <a:p>
            <a:pPr>
              <a:buNone/>
            </a:pPr>
            <a:r>
              <a:rPr lang="en-US" dirty="0" smtClean="0">
                <a:latin typeface="Maiandra GD" pitchFamily="34" charset="0"/>
              </a:rPr>
              <a:t>   The IRP within 7 days of his appointment, appoint 2 registered valuers to determine the </a:t>
            </a:r>
            <a:r>
              <a:rPr lang="en-US" sz="4000" dirty="0" smtClean="0">
                <a:solidFill>
                  <a:srgbClr val="FF0000"/>
                </a:solidFill>
                <a:latin typeface="Maiandra GD" pitchFamily="34" charset="0"/>
              </a:rPr>
              <a:t>liquidation value </a:t>
            </a:r>
            <a:r>
              <a:rPr lang="en-US" dirty="0" smtClean="0">
                <a:latin typeface="Maiandra GD" pitchFamily="34" charset="0"/>
              </a:rPr>
              <a:t>of the corporate debtor in accordance with regulation 35</a:t>
            </a:r>
          </a:p>
          <a:p>
            <a:pPr>
              <a:buNone/>
            </a:pPr>
            <a:endParaRPr lang="en-US" sz="2000" dirty="0" smtClean="0">
              <a:latin typeface="Maiandra GD" pitchFamily="34" charset="0"/>
            </a:endParaRPr>
          </a:p>
          <a:p>
            <a:pPr>
              <a:buNone/>
            </a:pPr>
            <a:endParaRPr lang="en-US" sz="2000" dirty="0" smtClean="0">
              <a:latin typeface="Maiandra GD"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36</a:t>
            </a:fld>
            <a:endParaRPr lang="en-US" dirty="0"/>
          </a:p>
        </p:txBody>
      </p:sp>
      <p:pic>
        <p:nvPicPr>
          <p:cNvPr id="6" name="Picture 5" descr="valuer.jpg"/>
          <p:cNvPicPr>
            <a:picLocks noChangeAspect="1"/>
          </p:cNvPicPr>
          <p:nvPr/>
        </p:nvPicPr>
        <p:blipFill>
          <a:blip r:embed="rId2"/>
          <a:stretch>
            <a:fillRect/>
          </a:stretch>
        </p:blipFill>
        <p:spPr>
          <a:xfrm>
            <a:off x="4991100" y="0"/>
            <a:ext cx="4152900" cy="1095375"/>
          </a:xfrm>
          <a:prstGeom prst="rect">
            <a:avLst/>
          </a:prstGeom>
        </p:spPr>
      </p:pic>
    </p:spTree>
  </p:cSld>
  <p:clrMapOvr>
    <a:masterClrMapping/>
  </p:clrMapOvr>
  <p:transition spd="med">
    <p:pull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228600"/>
            <a:ext cx="6353188" cy="3343276"/>
          </a:xfrm>
        </p:spPr>
        <p:txBody>
          <a:bodyPr>
            <a:normAutofit lnSpcReduction="10000"/>
          </a:bodyPr>
          <a:lstStyle/>
          <a:p>
            <a:r>
              <a:rPr lang="en-US" sz="3600" b="1" u="sng" dirty="0" smtClean="0">
                <a:latin typeface="Maiandra GD" pitchFamily="34" charset="0"/>
              </a:rPr>
              <a:t>Regulation 35</a:t>
            </a:r>
          </a:p>
          <a:p>
            <a:endParaRPr lang="en-US" sz="2800" b="1" u="sng" dirty="0" smtClean="0">
              <a:latin typeface="Maiandra GD" pitchFamily="34" charset="0"/>
            </a:endParaRPr>
          </a:p>
          <a:p>
            <a:pPr>
              <a:buNone/>
            </a:pPr>
            <a:r>
              <a:rPr lang="en-US" sz="2000" dirty="0" smtClean="0">
                <a:latin typeface="Maiandra GD" pitchFamily="34" charset="0"/>
              </a:rPr>
              <a:t>     </a:t>
            </a:r>
            <a:r>
              <a:rPr lang="en-US" sz="2800" dirty="0" smtClean="0">
                <a:latin typeface="Maiandra GD" pitchFamily="34" charset="0"/>
              </a:rPr>
              <a:t>Liquidation Value is the estimated realizable value of the assets of the corporate debtor, if the corporate </a:t>
            </a:r>
          </a:p>
          <a:p>
            <a:pPr>
              <a:buNone/>
            </a:pPr>
            <a:r>
              <a:rPr lang="en-US" sz="2800" dirty="0">
                <a:latin typeface="Maiandra GD" pitchFamily="34" charset="0"/>
              </a:rPr>
              <a:t> </a:t>
            </a:r>
            <a:r>
              <a:rPr lang="en-US" sz="2800" dirty="0" smtClean="0">
                <a:latin typeface="Maiandra GD" pitchFamily="34" charset="0"/>
              </a:rPr>
              <a:t>  debtor were liquidated on the commencement date.</a:t>
            </a:r>
          </a:p>
          <a:p>
            <a:pPr>
              <a:buNone/>
            </a:pPr>
            <a:endParaRPr lang="en-US" sz="2200" dirty="0" smtClean="0">
              <a:latin typeface="Maiandra GD" pitchFamily="34" charset="0"/>
            </a:endParaRPr>
          </a:p>
        </p:txBody>
      </p:sp>
      <p:pic>
        <p:nvPicPr>
          <p:cNvPr id="2" name="Picture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524657" y="1428736"/>
            <a:ext cx="2619375" cy="1743075"/>
          </a:xfrm>
          <a:prstGeom prst="rect">
            <a:avLst/>
          </a:prstGeom>
          <a:ln w="28575">
            <a:solidFill>
              <a:schemeClr val="tx1"/>
            </a:solidFill>
          </a:ln>
        </p:spPr>
      </p:pic>
      <p:pic>
        <p:nvPicPr>
          <p:cNvPr id="4" name="Picture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4429132"/>
            <a:ext cx="4429124" cy="2428868"/>
          </a:xfrm>
          <a:prstGeom prst="rect">
            <a:avLst/>
          </a:prstGeom>
          <a:ln w="28575">
            <a:solidFill>
              <a:schemeClr val="tx1"/>
            </a:solidFill>
          </a:ln>
        </p:spPr>
      </p:pic>
      <p:sp>
        <p:nvSpPr>
          <p:cNvPr id="5" name="Slide Number Placeholder 4"/>
          <p:cNvSpPr>
            <a:spLocks noGrp="1"/>
          </p:cNvSpPr>
          <p:nvPr>
            <p:ph type="sldNum" sz="quarter" idx="12"/>
          </p:nvPr>
        </p:nvSpPr>
        <p:spPr/>
        <p:txBody>
          <a:bodyPr/>
          <a:lstStyle/>
          <a:p>
            <a:fld id="{B6F15528-21DE-4FAA-801E-634DDDAF4B2B}" type="slidenum">
              <a:rPr lang="en-US" smtClean="0"/>
              <a:pPr/>
              <a:t>37</a:t>
            </a:fld>
            <a:endParaRPr lang="en-US" dirty="0"/>
          </a:p>
        </p:txBody>
      </p:sp>
      <p:sp>
        <p:nvSpPr>
          <p:cNvPr id="7" name="TextBox 6"/>
          <p:cNvSpPr txBox="1"/>
          <p:nvPr/>
        </p:nvSpPr>
        <p:spPr>
          <a:xfrm>
            <a:off x="5643570" y="4143380"/>
            <a:ext cx="3286148" cy="1938992"/>
          </a:xfrm>
          <a:prstGeom prst="rect">
            <a:avLst/>
          </a:prstGeom>
          <a:noFill/>
        </p:spPr>
        <p:txBody>
          <a:bodyPr wrap="square" rtlCol="0">
            <a:spAutoFit/>
          </a:bodyPr>
          <a:lstStyle/>
          <a:p>
            <a:pPr algn="just">
              <a:buNone/>
            </a:pPr>
            <a:r>
              <a:rPr lang="en-US" sz="2400" dirty="0" smtClean="0">
                <a:latin typeface="Maiandra GD" pitchFamily="34" charset="0"/>
              </a:rPr>
              <a:t>The average of the closest two estimates </a:t>
            </a:r>
          </a:p>
          <a:p>
            <a:pPr algn="just">
              <a:buNone/>
            </a:pPr>
            <a:endParaRPr lang="en-US" sz="2400" dirty="0" smtClean="0">
              <a:latin typeface="Maiandra GD" pitchFamily="34" charset="0"/>
            </a:endParaRPr>
          </a:p>
          <a:p>
            <a:pPr algn="just">
              <a:buNone/>
            </a:pPr>
            <a:r>
              <a:rPr lang="en-US" sz="2400" dirty="0" smtClean="0">
                <a:latin typeface="Maiandra GD" pitchFamily="34" charset="0"/>
              </a:rPr>
              <a:t>shall be considered the liquidation value</a:t>
            </a:r>
            <a:r>
              <a:rPr lang="en-US" dirty="0" smtClean="0">
                <a:latin typeface="Maiandra GD" pitchFamily="34" charset="0"/>
              </a:rPr>
              <a:t>.</a:t>
            </a:r>
            <a:endParaRPr lang="en-IN" dirty="0">
              <a:latin typeface="Maiandra GD" pitchFamily="34" charset="0"/>
            </a:endParaRPr>
          </a:p>
        </p:txBody>
      </p:sp>
    </p:spTree>
  </p:cSld>
  <p:clrMapOvr>
    <a:masterClrMapping/>
  </p:clrMapOvr>
  <p:transition spd="med">
    <p:pull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2776"/>
          </a:xfrm>
        </p:spPr>
        <p:txBody>
          <a:bodyPr>
            <a:normAutofit fontScale="90000"/>
          </a:bodyPr>
          <a:lstStyle/>
          <a:p>
            <a:pPr algn="l"/>
            <a:r>
              <a:rPr lang="en-US" sz="3100" b="1" u="sng" dirty="0" smtClean="0">
                <a:latin typeface="Maiandra GD" pitchFamily="34" charset="0"/>
              </a:rPr>
              <a:t/>
            </a:r>
            <a:br>
              <a:rPr lang="en-US" sz="3100" b="1" u="sng" dirty="0" smtClean="0">
                <a:latin typeface="Maiandra GD" pitchFamily="34" charset="0"/>
              </a:rPr>
            </a:br>
            <a:r>
              <a:rPr lang="en-IN" u="sng" dirty="0" smtClean="0">
                <a:latin typeface="Maiandra GD" pitchFamily="34" charset="0"/>
              </a:rPr>
              <a:t/>
            </a:r>
            <a:br>
              <a:rPr lang="en-IN" u="sng" dirty="0" smtClean="0">
                <a:latin typeface="Maiandra GD" pitchFamily="34" charset="0"/>
              </a:rPr>
            </a:br>
            <a:endParaRPr lang="en-IN" dirty="0">
              <a:latin typeface="Maiandra GD" pitchFamily="34" charset="0"/>
            </a:endParaRPr>
          </a:p>
        </p:txBody>
      </p:sp>
      <p:sp>
        <p:nvSpPr>
          <p:cNvPr id="3" name="Content Placeholder 2"/>
          <p:cNvSpPr>
            <a:spLocks noGrp="1"/>
          </p:cNvSpPr>
          <p:nvPr>
            <p:ph idx="1"/>
          </p:nvPr>
        </p:nvSpPr>
        <p:spPr>
          <a:xfrm>
            <a:off x="457200" y="1556792"/>
            <a:ext cx="8472518" cy="5148808"/>
          </a:xfrm>
        </p:spPr>
        <p:txBody>
          <a:bodyPr>
            <a:normAutofit/>
          </a:bodyPr>
          <a:lstStyle/>
          <a:p>
            <a:r>
              <a:rPr lang="en-US" sz="2400" dirty="0" smtClean="0">
                <a:latin typeface="Maiandra GD" pitchFamily="34" charset="0"/>
              </a:rPr>
              <a:t>Following are the types of creditors who would make the claim in the prescribed forms;</a:t>
            </a:r>
          </a:p>
          <a:p>
            <a:pPr>
              <a:buNone/>
            </a:pPr>
            <a:endParaRPr lang="en-US" sz="2400" dirty="0" smtClean="0">
              <a:latin typeface="Maiandra GD" pitchFamily="34" charset="0"/>
            </a:endParaRPr>
          </a:p>
        </p:txBody>
      </p:sp>
      <p:sp>
        <p:nvSpPr>
          <p:cNvPr id="4" name="Title 1"/>
          <p:cNvSpPr txBox="1">
            <a:spLocks/>
          </p:cNvSpPr>
          <p:nvPr/>
        </p:nvSpPr>
        <p:spPr>
          <a:xfrm>
            <a:off x="2714612" y="0"/>
            <a:ext cx="4214842"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aiandra GD" pitchFamily="34" charset="0"/>
                <a:ea typeface="+mj-ea"/>
                <a:cs typeface="+mj-cs"/>
              </a:rPr>
              <a:t> CLAIMS</a:t>
            </a:r>
            <a:endParaRPr kumimoji="0" lang="en-IN" sz="4400" b="1" i="0" u="none" strike="noStrike" kern="1200" cap="none" spc="0" normalizeH="0" baseline="0" noProof="0" dirty="0">
              <a:ln>
                <a:noFill/>
              </a:ln>
              <a:solidFill>
                <a:schemeClr val="tx1"/>
              </a:solidFill>
              <a:effectLst/>
              <a:uLnTx/>
              <a:uFillTx/>
              <a:latin typeface="Maiandra GD" pitchFamily="34" charset="0"/>
              <a:ea typeface="+mj-ea"/>
              <a:cs typeface="+mj-cs"/>
            </a:endParaRPr>
          </a:p>
        </p:txBody>
      </p:sp>
      <p:graphicFrame>
        <p:nvGraphicFramePr>
          <p:cNvPr id="5" name="Table 4"/>
          <p:cNvGraphicFramePr>
            <a:graphicFrameLocks noGrp="1"/>
          </p:cNvGraphicFramePr>
          <p:nvPr>
            <p:extLst>
              <p:ext uri="{D42A27DB-BD31-4B8C-83A1-F6EECF244321}">
                <p14:modId xmlns="" xmlns:p14="http://schemas.microsoft.com/office/powerpoint/2010/main" val="2859806867"/>
              </p:ext>
            </p:extLst>
          </p:nvPr>
        </p:nvGraphicFramePr>
        <p:xfrm>
          <a:off x="0" y="2564905"/>
          <a:ext cx="9144000" cy="4392485"/>
        </p:xfrm>
        <a:graphic>
          <a:graphicData uri="http://schemas.openxmlformats.org/drawingml/2006/table">
            <a:tbl>
              <a:tblPr firstRow="1" bandRow="1">
                <a:tableStyleId>{5C22544A-7EE6-4342-B048-85BDC9FD1C3A}</a:tableStyleId>
              </a:tblPr>
              <a:tblGrid>
                <a:gridCol w="1210799"/>
                <a:gridCol w="6059959"/>
                <a:gridCol w="1873242"/>
              </a:tblGrid>
              <a:tr h="422504">
                <a:tc>
                  <a:txBody>
                    <a:bodyPr/>
                    <a:lstStyle/>
                    <a:p>
                      <a:pPr algn="ctr"/>
                      <a:r>
                        <a:rPr lang="en-US" dirty="0" smtClean="0">
                          <a:latin typeface="Maiandra GD" pitchFamily="34" charset="0"/>
                        </a:rPr>
                        <a:t>Sr. No.</a:t>
                      </a:r>
                      <a:endParaRPr lang="en-IN" dirty="0">
                        <a:latin typeface="Maiandra GD" pitchFamily="34" charset="0"/>
                      </a:endParaRPr>
                    </a:p>
                  </a:txBody>
                  <a:tcPr/>
                </a:tc>
                <a:tc>
                  <a:txBody>
                    <a:bodyPr/>
                    <a:lstStyle/>
                    <a:p>
                      <a:pPr algn="ctr"/>
                      <a:r>
                        <a:rPr lang="en-US" dirty="0" smtClean="0">
                          <a:latin typeface="Maiandra GD" pitchFamily="34" charset="0"/>
                        </a:rPr>
                        <a:t>Type</a:t>
                      </a:r>
                      <a:r>
                        <a:rPr lang="en-US" baseline="0" dirty="0" smtClean="0">
                          <a:latin typeface="Maiandra GD" pitchFamily="34" charset="0"/>
                        </a:rPr>
                        <a:t> of creditor</a:t>
                      </a:r>
                      <a:endParaRPr lang="en-IN" dirty="0">
                        <a:latin typeface="Maiandra GD" pitchFamily="34" charset="0"/>
                      </a:endParaRPr>
                    </a:p>
                  </a:txBody>
                  <a:tcPr/>
                </a:tc>
                <a:tc>
                  <a:txBody>
                    <a:bodyPr/>
                    <a:lstStyle/>
                    <a:p>
                      <a:pPr algn="ctr"/>
                      <a:r>
                        <a:rPr lang="en-US" dirty="0" smtClean="0">
                          <a:latin typeface="Maiandra GD" pitchFamily="34" charset="0"/>
                        </a:rPr>
                        <a:t>Form </a:t>
                      </a:r>
                      <a:endParaRPr lang="en-IN" dirty="0">
                        <a:latin typeface="Maiandra GD" pitchFamily="34" charset="0"/>
                      </a:endParaRPr>
                    </a:p>
                  </a:txBody>
                  <a:tcPr/>
                </a:tc>
              </a:tr>
              <a:tr h="615305">
                <a:tc>
                  <a:txBody>
                    <a:bodyPr/>
                    <a:lstStyle/>
                    <a:p>
                      <a:pPr algn="ctr"/>
                      <a:r>
                        <a:rPr lang="en-US" dirty="0" smtClean="0">
                          <a:latin typeface="Maiandra GD" pitchFamily="34" charset="0"/>
                        </a:rPr>
                        <a:t>1.</a:t>
                      </a:r>
                      <a:endParaRPr lang="en-IN" dirty="0">
                        <a:latin typeface="Maiandra GD" pitchFamily="34" charset="0"/>
                      </a:endParaRPr>
                    </a:p>
                  </a:txBody>
                  <a:tcPr/>
                </a:tc>
                <a:tc>
                  <a:txBody>
                    <a:bodyPr/>
                    <a:lstStyle/>
                    <a:p>
                      <a:r>
                        <a:rPr lang="en-US" baseline="0" dirty="0" smtClean="0">
                          <a:latin typeface="Maiandra GD" pitchFamily="34" charset="0"/>
                        </a:rPr>
                        <a:t>By </a:t>
                      </a:r>
                      <a:r>
                        <a:rPr lang="en-US" dirty="0" smtClean="0">
                          <a:latin typeface="Maiandra GD" pitchFamily="34" charset="0"/>
                        </a:rPr>
                        <a:t>Operational Creditor</a:t>
                      </a:r>
                      <a:endParaRPr lang="en-IN" dirty="0">
                        <a:latin typeface="Maiandra GD" pitchFamily="34" charset="0"/>
                      </a:endParaRPr>
                    </a:p>
                  </a:txBody>
                  <a:tcPr/>
                </a:tc>
                <a:tc>
                  <a:txBody>
                    <a:bodyPr/>
                    <a:lstStyle/>
                    <a:p>
                      <a:pPr algn="ctr"/>
                      <a:r>
                        <a:rPr lang="en-US" dirty="0" smtClean="0">
                          <a:latin typeface="Maiandra GD" pitchFamily="34" charset="0"/>
                        </a:rPr>
                        <a:t>Form B</a:t>
                      </a:r>
                      <a:endParaRPr lang="en-IN" dirty="0">
                        <a:latin typeface="Maiandra GD" pitchFamily="34" charset="0"/>
                      </a:endParaRPr>
                    </a:p>
                  </a:txBody>
                  <a:tcPr/>
                </a:tc>
              </a:tr>
              <a:tr h="615305">
                <a:tc>
                  <a:txBody>
                    <a:bodyPr/>
                    <a:lstStyle/>
                    <a:p>
                      <a:pPr algn="ctr"/>
                      <a:r>
                        <a:rPr lang="en-US" dirty="0" smtClean="0">
                          <a:latin typeface="Maiandra GD" pitchFamily="34" charset="0"/>
                        </a:rPr>
                        <a:t>2.</a:t>
                      </a:r>
                      <a:endParaRPr lang="en-IN" dirty="0">
                        <a:latin typeface="Maiandra GD" pitchFamily="34" charset="0"/>
                      </a:endParaRPr>
                    </a:p>
                  </a:txBody>
                  <a:tcPr/>
                </a:tc>
                <a:tc>
                  <a:txBody>
                    <a:bodyPr/>
                    <a:lstStyle/>
                    <a:p>
                      <a:r>
                        <a:rPr lang="en-US" dirty="0" smtClean="0">
                          <a:latin typeface="Maiandra GD" pitchFamily="34" charset="0"/>
                        </a:rPr>
                        <a:t>By Financial</a:t>
                      </a:r>
                      <a:r>
                        <a:rPr lang="en-US" baseline="0" dirty="0" smtClean="0">
                          <a:latin typeface="Maiandra GD" pitchFamily="34" charset="0"/>
                        </a:rPr>
                        <a:t> Creditor</a:t>
                      </a:r>
                      <a:endParaRPr lang="en-IN" dirty="0">
                        <a:latin typeface="Maiandra GD" pitchFamily="34" charset="0"/>
                      </a:endParaRPr>
                    </a:p>
                  </a:txBody>
                  <a:tcPr/>
                </a:tc>
                <a:tc>
                  <a:txBody>
                    <a:bodyPr/>
                    <a:lstStyle/>
                    <a:p>
                      <a:pPr algn="ctr"/>
                      <a:r>
                        <a:rPr lang="en-US" dirty="0" smtClean="0">
                          <a:latin typeface="Maiandra GD" pitchFamily="34" charset="0"/>
                        </a:rPr>
                        <a:t>Form C</a:t>
                      </a:r>
                      <a:endParaRPr lang="en-IN" dirty="0">
                        <a:latin typeface="Maiandra GD" pitchFamily="34" charset="0"/>
                      </a:endParaRPr>
                    </a:p>
                  </a:txBody>
                  <a:tcPr/>
                </a:tc>
              </a:tr>
              <a:tr h="615305">
                <a:tc>
                  <a:txBody>
                    <a:bodyPr/>
                    <a:lstStyle/>
                    <a:p>
                      <a:pPr algn="ctr"/>
                      <a:r>
                        <a:rPr lang="en-US" dirty="0" smtClean="0">
                          <a:latin typeface="Maiandra GD" pitchFamily="34" charset="0"/>
                        </a:rPr>
                        <a:t>3.</a:t>
                      </a:r>
                      <a:endParaRPr lang="en-IN" dirty="0">
                        <a:latin typeface="Maiandra GD" pitchFamily="34" charset="0"/>
                      </a:endParaRPr>
                    </a:p>
                  </a:txBody>
                  <a:tcPr/>
                </a:tc>
                <a:tc>
                  <a:txBody>
                    <a:bodyPr/>
                    <a:lstStyle/>
                    <a:p>
                      <a:r>
                        <a:rPr lang="en-US" dirty="0" smtClean="0">
                          <a:latin typeface="Maiandra GD" pitchFamily="34" charset="0"/>
                        </a:rPr>
                        <a:t>By workmen and</a:t>
                      </a:r>
                      <a:r>
                        <a:rPr lang="en-US" baseline="0" dirty="0" smtClean="0">
                          <a:latin typeface="Maiandra GD" pitchFamily="34" charset="0"/>
                        </a:rPr>
                        <a:t> Employee</a:t>
                      </a:r>
                      <a:endParaRPr lang="en-IN" dirty="0">
                        <a:latin typeface="Maiandra GD" pitchFamily="34" charset="0"/>
                      </a:endParaRPr>
                    </a:p>
                  </a:txBody>
                  <a:tcPr/>
                </a:tc>
                <a:tc>
                  <a:txBody>
                    <a:bodyPr/>
                    <a:lstStyle/>
                    <a:p>
                      <a:pPr algn="ctr"/>
                      <a:r>
                        <a:rPr lang="en-US" dirty="0" smtClean="0">
                          <a:latin typeface="Maiandra GD" pitchFamily="34" charset="0"/>
                        </a:rPr>
                        <a:t>Form D</a:t>
                      </a:r>
                      <a:endParaRPr lang="en-IN" dirty="0">
                        <a:latin typeface="Maiandra GD" pitchFamily="34" charset="0"/>
                      </a:endParaRPr>
                    </a:p>
                  </a:txBody>
                  <a:tcPr/>
                </a:tc>
              </a:tr>
              <a:tr h="1062033">
                <a:tc>
                  <a:txBody>
                    <a:bodyPr/>
                    <a:lstStyle/>
                    <a:p>
                      <a:pPr algn="ctr"/>
                      <a:r>
                        <a:rPr lang="en-US" dirty="0" smtClean="0">
                          <a:latin typeface="Maiandra GD" pitchFamily="34" charset="0"/>
                        </a:rPr>
                        <a:t>4.</a:t>
                      </a:r>
                      <a:endParaRPr lang="en-IN" dirty="0">
                        <a:latin typeface="Maiandra GD" pitchFamily="34" charset="0"/>
                      </a:endParaRPr>
                    </a:p>
                  </a:txBody>
                  <a:tcPr/>
                </a:tc>
                <a:tc>
                  <a:txBody>
                    <a:bodyPr/>
                    <a:lstStyle/>
                    <a:p>
                      <a:r>
                        <a:rPr lang="en-US" dirty="0" smtClean="0">
                          <a:latin typeface="Maiandra GD" pitchFamily="34" charset="0"/>
                        </a:rPr>
                        <a:t>Claim by authorized</a:t>
                      </a:r>
                      <a:r>
                        <a:rPr lang="en-US" baseline="0" dirty="0" smtClean="0">
                          <a:latin typeface="Maiandra GD" pitchFamily="34" charset="0"/>
                        </a:rPr>
                        <a:t> representative of workmen &amp; employee</a:t>
                      </a:r>
                      <a:endParaRPr lang="en-IN" dirty="0">
                        <a:latin typeface="Maiandra GD" pitchFamily="34" charset="0"/>
                      </a:endParaRPr>
                    </a:p>
                  </a:txBody>
                  <a:tcPr/>
                </a:tc>
                <a:tc>
                  <a:txBody>
                    <a:bodyPr/>
                    <a:lstStyle/>
                    <a:p>
                      <a:pPr algn="ctr"/>
                      <a:r>
                        <a:rPr lang="en-US" dirty="0" smtClean="0">
                          <a:latin typeface="Maiandra GD" pitchFamily="34" charset="0"/>
                        </a:rPr>
                        <a:t>Form E</a:t>
                      </a:r>
                      <a:endParaRPr lang="en-IN" dirty="0">
                        <a:latin typeface="Maiandra GD" pitchFamily="34" charset="0"/>
                      </a:endParaRPr>
                    </a:p>
                  </a:txBody>
                  <a:tcPr/>
                </a:tc>
              </a:tr>
              <a:tr h="1062033">
                <a:tc>
                  <a:txBody>
                    <a:bodyPr/>
                    <a:lstStyle/>
                    <a:p>
                      <a:pPr algn="ctr"/>
                      <a:r>
                        <a:rPr lang="en-IN" dirty="0" smtClean="0">
                          <a:solidFill>
                            <a:srgbClr val="002060"/>
                          </a:solidFill>
                          <a:latin typeface="Maiandra GD" pitchFamily="34" charset="0"/>
                        </a:rPr>
                        <a:t>5.</a:t>
                      </a:r>
                      <a:endParaRPr lang="en-IN" dirty="0">
                        <a:solidFill>
                          <a:srgbClr val="002060"/>
                        </a:solidFill>
                        <a:latin typeface="Maiandra GD" pitchFamily="34" charset="0"/>
                      </a:endParaRPr>
                    </a:p>
                  </a:txBody>
                  <a:tcPr/>
                </a:tc>
                <a:tc>
                  <a:txBody>
                    <a:bodyPr/>
                    <a:lstStyle/>
                    <a:p>
                      <a:r>
                        <a:rPr lang="en-IN" dirty="0" smtClean="0">
                          <a:solidFill>
                            <a:srgbClr val="C00000"/>
                          </a:solidFill>
                          <a:latin typeface="Maiandra GD" pitchFamily="34" charset="0"/>
                        </a:rPr>
                        <a:t>Amendment</a:t>
                      </a:r>
                      <a:r>
                        <a:rPr lang="en-IN" baseline="0" dirty="0" smtClean="0">
                          <a:solidFill>
                            <a:srgbClr val="C00000"/>
                          </a:solidFill>
                          <a:latin typeface="Maiandra GD" pitchFamily="34" charset="0"/>
                        </a:rPr>
                        <a:t> dated  16.08.2017 – claim by other than those covered under regulation 7, 8 or 9 </a:t>
                      </a:r>
                      <a:endParaRPr lang="en-IN" dirty="0">
                        <a:solidFill>
                          <a:srgbClr val="C00000"/>
                        </a:solidFill>
                        <a:latin typeface="Maiandra GD" pitchFamily="34" charset="0"/>
                      </a:endParaRPr>
                    </a:p>
                  </a:txBody>
                  <a:tcPr/>
                </a:tc>
                <a:tc>
                  <a:txBody>
                    <a:bodyPr/>
                    <a:lstStyle/>
                    <a:p>
                      <a:pPr algn="ctr"/>
                      <a:r>
                        <a:rPr lang="en-IN" dirty="0" smtClean="0">
                          <a:solidFill>
                            <a:srgbClr val="C00000"/>
                          </a:solidFill>
                          <a:latin typeface="Maiandra GD" pitchFamily="34" charset="0"/>
                        </a:rPr>
                        <a:t>Form F </a:t>
                      </a:r>
                      <a:endParaRPr lang="en-IN" dirty="0">
                        <a:solidFill>
                          <a:srgbClr val="C00000"/>
                        </a:solidFill>
                        <a:latin typeface="Maiandra GD" pitchFamily="34" charset="0"/>
                      </a:endParaRPr>
                    </a:p>
                  </a:txBody>
                  <a:tcPr/>
                </a:tc>
              </a:tr>
            </a:tbl>
          </a:graphicData>
        </a:graphic>
      </p:graphicFrame>
      <p:sp>
        <p:nvSpPr>
          <p:cNvPr id="6" name="Slide Number Placeholder 5"/>
          <p:cNvSpPr>
            <a:spLocks noGrp="1"/>
          </p:cNvSpPr>
          <p:nvPr>
            <p:ph type="sldNum" sz="quarter" idx="12"/>
          </p:nvPr>
        </p:nvSpPr>
        <p:spPr/>
        <p:txBody>
          <a:bodyPr/>
          <a:lstStyle/>
          <a:p>
            <a:fld id="{B6F15528-21DE-4FAA-801E-634DDDAF4B2B}" type="slidenum">
              <a:rPr lang="en-US" smtClean="0"/>
              <a:pPr/>
              <a:t>38</a:t>
            </a:fld>
            <a:endParaRPr lang="en-US" dirty="0"/>
          </a:p>
        </p:txBody>
      </p:sp>
      <p:pic>
        <p:nvPicPr>
          <p:cNvPr id="7" name="Picture 6" descr="claims.png"/>
          <p:cNvPicPr>
            <a:picLocks noChangeAspect="1"/>
          </p:cNvPicPr>
          <p:nvPr/>
        </p:nvPicPr>
        <p:blipFill>
          <a:blip r:embed="rId2"/>
          <a:stretch>
            <a:fillRect/>
          </a:stretch>
        </p:blipFill>
        <p:spPr>
          <a:xfrm>
            <a:off x="683568" y="0"/>
            <a:ext cx="6840760" cy="1214422"/>
          </a:xfrm>
          <a:prstGeom prst="rect">
            <a:avLst/>
          </a:prstGeom>
        </p:spPr>
      </p:pic>
    </p:spTree>
  </p:cSld>
  <p:clrMapOvr>
    <a:masterClrMapping/>
  </p:clrMapOvr>
  <p:transition spd="med">
    <p:pull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600" b="1" dirty="0" smtClean="0">
                <a:latin typeface="Maiandra GD" pitchFamily="34" charset="0"/>
              </a:rPr>
              <a:t>PROCESS OF PROOF OF CLAIMS</a:t>
            </a:r>
            <a:endParaRPr lang="en-IN" sz="3600" dirty="0"/>
          </a:p>
        </p:txBody>
      </p:sp>
      <p:sp>
        <p:nvSpPr>
          <p:cNvPr id="4" name="Content Placeholder 3"/>
          <p:cNvSpPr>
            <a:spLocks noGrp="1"/>
          </p:cNvSpPr>
          <p:nvPr>
            <p:ph idx="1"/>
          </p:nvPr>
        </p:nvSpPr>
        <p:spPr>
          <a:xfrm>
            <a:off x="457200" y="1257282"/>
            <a:ext cx="8229600" cy="4672048"/>
          </a:xfrm>
          <a:prstGeom prst="rect">
            <a:avLst/>
          </a:prstGeom>
        </p:spPr>
        <p:txBody>
          <a:bodyPr wrap="square">
            <a:spAutoFit/>
          </a:bodyPr>
          <a:lstStyle/>
          <a:p>
            <a:r>
              <a:rPr lang="en-US" b="1" u="sng" dirty="0" smtClean="0">
                <a:latin typeface="Maiandra GD" pitchFamily="34" charset="0"/>
              </a:rPr>
              <a:t>Substantiation of Claims</a:t>
            </a:r>
          </a:p>
          <a:p>
            <a:pPr algn="just">
              <a:buNone/>
            </a:pPr>
            <a:r>
              <a:rPr lang="en-US" dirty="0" smtClean="0">
                <a:latin typeface="Maiandra GD" pitchFamily="34" charset="0"/>
              </a:rPr>
              <a:t>   </a:t>
            </a:r>
            <a:r>
              <a:rPr lang="en-US" sz="2800" dirty="0" smtClean="0">
                <a:latin typeface="Maiandra GD" pitchFamily="34" charset="0"/>
              </a:rPr>
              <a:t>The IRP or RP, as the case may be, may call for such other evidence or clarification from the creditors for substantiating the whole or part of its claim.</a:t>
            </a:r>
          </a:p>
          <a:p>
            <a:pPr>
              <a:buNone/>
            </a:pPr>
            <a:endParaRPr lang="en-US" u="sng" dirty="0" smtClean="0">
              <a:latin typeface="Maiandra GD" pitchFamily="34" charset="0"/>
            </a:endParaRPr>
          </a:p>
          <a:p>
            <a:r>
              <a:rPr lang="en-US" b="1" u="sng" dirty="0" smtClean="0">
                <a:latin typeface="Maiandra GD" pitchFamily="34" charset="0"/>
              </a:rPr>
              <a:t>Cost of Proof</a:t>
            </a:r>
          </a:p>
          <a:p>
            <a:pPr>
              <a:buNone/>
            </a:pPr>
            <a:r>
              <a:rPr lang="en-US" dirty="0" smtClean="0">
                <a:latin typeface="Maiandra GD" pitchFamily="34" charset="0"/>
              </a:rPr>
              <a:t>   </a:t>
            </a:r>
            <a:r>
              <a:rPr lang="en-US" sz="2800" dirty="0" smtClean="0">
                <a:latin typeface="Maiandra GD" pitchFamily="34" charset="0"/>
              </a:rPr>
              <a:t>A Creditor shall bear the cost of proving the debt due to such creditor</a:t>
            </a:r>
          </a:p>
        </p:txBody>
      </p:sp>
      <p:sp>
        <p:nvSpPr>
          <p:cNvPr id="3" name="Slide Number Placeholder 2"/>
          <p:cNvSpPr>
            <a:spLocks noGrp="1"/>
          </p:cNvSpPr>
          <p:nvPr>
            <p:ph type="sldNum" sz="quarter" idx="12"/>
          </p:nvPr>
        </p:nvSpPr>
        <p:spPr/>
        <p:txBody>
          <a:bodyPr/>
          <a:lstStyle/>
          <a:p>
            <a:fld id="{B6F15528-21DE-4FAA-801E-634DDDAF4B2B}" type="slidenum">
              <a:rPr lang="en-US" smtClean="0"/>
              <a:pPr/>
              <a:t>39</a:t>
            </a:fld>
            <a:endParaRPr lang="en-US" dirty="0"/>
          </a:p>
        </p:txBody>
      </p:sp>
    </p:spTree>
  </p:cSld>
  <p:clrMapOvr>
    <a:masterClrMapping/>
  </p:clrMapOvr>
  <p:transition spd="med">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a:t>
            </a:fld>
            <a:endParaRPr lang="en-US" dirty="0"/>
          </a:p>
        </p:txBody>
      </p:sp>
      <p:pic>
        <p:nvPicPr>
          <p:cNvPr id="3" name="Picture 2" descr="phoenix mill  mumbai image.jpg"/>
          <p:cNvPicPr>
            <a:picLocks noChangeAspect="1"/>
          </p:cNvPicPr>
          <p:nvPr/>
        </p:nvPicPr>
        <p:blipFill>
          <a:blip r:embed="rId2"/>
          <a:stretch>
            <a:fillRect/>
          </a:stretch>
        </p:blipFill>
        <p:spPr>
          <a:xfrm>
            <a:off x="0" y="0"/>
            <a:ext cx="4714876" cy="4134588"/>
          </a:xfrm>
          <a:prstGeom prst="rect">
            <a:avLst/>
          </a:prstGeom>
        </p:spPr>
      </p:pic>
      <p:pic>
        <p:nvPicPr>
          <p:cNvPr id="4" name="Picture 3" descr="Phonix market city.jpg"/>
          <p:cNvPicPr>
            <a:picLocks noChangeAspect="1"/>
          </p:cNvPicPr>
          <p:nvPr/>
        </p:nvPicPr>
        <p:blipFill>
          <a:blip r:embed="rId3"/>
          <a:stretch>
            <a:fillRect/>
          </a:stretch>
        </p:blipFill>
        <p:spPr>
          <a:xfrm>
            <a:off x="4643438" y="0"/>
            <a:ext cx="4500562" cy="4143380"/>
          </a:xfrm>
          <a:prstGeom prst="rect">
            <a:avLst/>
          </a:prstGeom>
        </p:spPr>
      </p:pic>
      <p:sp>
        <p:nvSpPr>
          <p:cNvPr id="5" name="TextBox 4"/>
          <p:cNvSpPr txBox="1"/>
          <p:nvPr/>
        </p:nvSpPr>
        <p:spPr>
          <a:xfrm>
            <a:off x="214282" y="571480"/>
            <a:ext cx="4214842" cy="461665"/>
          </a:xfrm>
          <a:prstGeom prst="rect">
            <a:avLst/>
          </a:prstGeom>
          <a:noFill/>
        </p:spPr>
        <p:txBody>
          <a:bodyPr wrap="square" rtlCol="0">
            <a:spAutoFit/>
          </a:bodyPr>
          <a:lstStyle/>
          <a:p>
            <a:r>
              <a:rPr lang="en-IN" dirty="0" smtClean="0"/>
              <a:t> </a:t>
            </a:r>
            <a:r>
              <a:rPr lang="en-IN" sz="2400" b="1" dirty="0" smtClean="0">
                <a:solidFill>
                  <a:srgbClr val="FF0000"/>
                </a:solidFill>
              </a:rPr>
              <a:t>34 YEARS BACK  PHONIX  MILL </a:t>
            </a:r>
            <a:endParaRPr lang="en-IN" sz="2400" b="1" dirty="0">
              <a:solidFill>
                <a:srgbClr val="FF0000"/>
              </a:solidFill>
            </a:endParaRPr>
          </a:p>
        </p:txBody>
      </p:sp>
      <p:sp>
        <p:nvSpPr>
          <p:cNvPr id="6" name="TextBox 5"/>
          <p:cNvSpPr txBox="1"/>
          <p:nvPr/>
        </p:nvSpPr>
        <p:spPr>
          <a:xfrm>
            <a:off x="5000628" y="571480"/>
            <a:ext cx="3786214" cy="769441"/>
          </a:xfrm>
          <a:prstGeom prst="rect">
            <a:avLst/>
          </a:prstGeom>
          <a:noFill/>
        </p:spPr>
        <p:txBody>
          <a:bodyPr wrap="square" rtlCol="0">
            <a:spAutoFit/>
          </a:bodyPr>
          <a:lstStyle/>
          <a:p>
            <a:pPr algn="ctr"/>
            <a:r>
              <a:rPr lang="en-IN" sz="4400" b="1" dirty="0" smtClean="0">
                <a:solidFill>
                  <a:srgbClr val="FF0000"/>
                </a:solidFill>
              </a:rPr>
              <a:t>  TODAY </a:t>
            </a:r>
          </a:p>
        </p:txBody>
      </p:sp>
      <p:sp>
        <p:nvSpPr>
          <p:cNvPr id="7" name="TextBox 6"/>
          <p:cNvSpPr txBox="1"/>
          <p:nvPr/>
        </p:nvSpPr>
        <p:spPr>
          <a:xfrm>
            <a:off x="714348" y="4929198"/>
            <a:ext cx="8215370" cy="646331"/>
          </a:xfrm>
          <a:prstGeom prst="rect">
            <a:avLst/>
          </a:prstGeom>
          <a:noFill/>
        </p:spPr>
        <p:txBody>
          <a:bodyPr wrap="square" rtlCol="0">
            <a:spAutoFit/>
          </a:bodyPr>
          <a:lstStyle/>
          <a:p>
            <a:r>
              <a:rPr lang="en-IN" sz="3600" dirty="0" smtClean="0">
                <a:solidFill>
                  <a:srgbClr val="FF0000"/>
                </a:solidFill>
              </a:rPr>
              <a:t>SHOULD  IT TAKE  MORE THAN  25 YEARS ? </a:t>
            </a:r>
            <a:endParaRPr lang="en-IN" sz="3600" dirty="0">
              <a:solidFill>
                <a:srgbClr val="FF0000"/>
              </a:solidFill>
            </a:endParaRPr>
          </a:p>
        </p:txBody>
      </p:sp>
    </p:spTree>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600" b="1" dirty="0" smtClean="0">
                <a:latin typeface="Maiandra GD" pitchFamily="34" charset="0"/>
              </a:rPr>
              <a:t>PROCESS OF PROOF OF CLAIMS</a:t>
            </a:r>
            <a:endParaRPr lang="en-IN" sz="3600" dirty="0"/>
          </a:p>
        </p:txBody>
      </p:sp>
      <p:sp>
        <p:nvSpPr>
          <p:cNvPr id="4" name="Content Placeholder 3"/>
          <p:cNvSpPr>
            <a:spLocks noGrp="1"/>
          </p:cNvSpPr>
          <p:nvPr>
            <p:ph idx="1"/>
          </p:nvPr>
        </p:nvSpPr>
        <p:spPr>
          <a:xfrm>
            <a:off x="457200" y="1185844"/>
            <a:ext cx="8229600" cy="5693866"/>
          </a:xfrm>
          <a:prstGeom prst="rect">
            <a:avLst/>
          </a:prstGeom>
        </p:spPr>
        <p:txBody>
          <a:bodyPr wrap="square">
            <a:spAutoFit/>
          </a:bodyPr>
          <a:lstStyle/>
          <a:p>
            <a:r>
              <a:rPr lang="en-US" sz="2800" b="1" u="sng" dirty="0" smtClean="0">
                <a:latin typeface="Maiandra GD" pitchFamily="34" charset="0"/>
              </a:rPr>
              <a:t>Submission of proof</a:t>
            </a:r>
          </a:p>
          <a:p>
            <a:pPr>
              <a:buNone/>
            </a:pPr>
            <a:r>
              <a:rPr lang="en-US" sz="2800" dirty="0" smtClean="0">
                <a:latin typeface="Maiandra GD" pitchFamily="34" charset="0"/>
              </a:rPr>
              <a:t>    (a) The last date of submission of proof of claims</a:t>
            </a:r>
          </a:p>
          <a:p>
            <a:pPr>
              <a:buNone/>
            </a:pPr>
            <a:r>
              <a:rPr lang="en-US" sz="2800" dirty="0" smtClean="0">
                <a:latin typeface="Maiandra GD" pitchFamily="34" charset="0"/>
              </a:rPr>
              <a:t>         </a:t>
            </a:r>
            <a:r>
              <a:rPr lang="en-US" sz="2800" dirty="0" smtClean="0">
                <a:solidFill>
                  <a:srgbClr val="FF0000"/>
                </a:solidFill>
                <a:latin typeface="Maiandra GD" pitchFamily="34" charset="0"/>
              </a:rPr>
              <a:t>shall be 14 days from </a:t>
            </a:r>
            <a:r>
              <a:rPr lang="en-US" sz="2800" dirty="0" smtClean="0">
                <a:latin typeface="Maiandra GD" pitchFamily="34" charset="0"/>
              </a:rPr>
              <a:t>the date of </a:t>
            </a:r>
          </a:p>
          <a:p>
            <a:pPr>
              <a:buNone/>
            </a:pPr>
            <a:r>
              <a:rPr lang="en-US" sz="2800" dirty="0" smtClean="0">
                <a:latin typeface="Maiandra GD" pitchFamily="34" charset="0"/>
              </a:rPr>
              <a:t>         appointment of the IRP as mentioned in the </a:t>
            </a:r>
          </a:p>
          <a:p>
            <a:pPr>
              <a:buNone/>
            </a:pPr>
            <a:r>
              <a:rPr lang="en-US" sz="2800" dirty="0" smtClean="0">
                <a:latin typeface="Maiandra GD" pitchFamily="34" charset="0"/>
              </a:rPr>
              <a:t>         public announcement.</a:t>
            </a:r>
          </a:p>
          <a:p>
            <a:pPr>
              <a:buNone/>
            </a:pPr>
            <a:endParaRPr lang="en-US" sz="2800" dirty="0" smtClean="0">
              <a:latin typeface="Maiandra GD" pitchFamily="34" charset="0"/>
            </a:endParaRPr>
          </a:p>
          <a:p>
            <a:pPr>
              <a:buNone/>
            </a:pPr>
            <a:r>
              <a:rPr lang="en-US" sz="2800" dirty="0" smtClean="0">
                <a:latin typeface="Maiandra GD" pitchFamily="34" charset="0"/>
              </a:rPr>
              <a:t>    (b) A creditor who has failed to submit the proof</a:t>
            </a:r>
          </a:p>
          <a:p>
            <a:pPr>
              <a:buNone/>
            </a:pPr>
            <a:r>
              <a:rPr lang="en-US" sz="2800" dirty="0" smtClean="0">
                <a:latin typeface="Maiandra GD" pitchFamily="34" charset="0"/>
              </a:rPr>
              <a:t>         of claim within the time prescribed vide the  </a:t>
            </a:r>
          </a:p>
          <a:p>
            <a:pPr>
              <a:buNone/>
            </a:pPr>
            <a:r>
              <a:rPr lang="en-US" sz="2800" dirty="0" smtClean="0">
                <a:latin typeface="Maiandra GD" pitchFamily="34" charset="0"/>
              </a:rPr>
              <a:t>         public announcement shall submit the same </a:t>
            </a:r>
          </a:p>
          <a:p>
            <a:pPr>
              <a:buNone/>
            </a:pPr>
            <a:r>
              <a:rPr lang="en-US" sz="2800" dirty="0" smtClean="0">
                <a:latin typeface="Maiandra GD" pitchFamily="34" charset="0"/>
              </a:rPr>
              <a:t>         </a:t>
            </a:r>
            <a:r>
              <a:rPr lang="en-US" sz="2800" dirty="0" smtClean="0">
                <a:solidFill>
                  <a:srgbClr val="FF0000"/>
                </a:solidFill>
                <a:latin typeface="Maiandra GD" pitchFamily="34" charset="0"/>
              </a:rPr>
              <a:t>till the approval of the resolution plan </a:t>
            </a:r>
            <a:r>
              <a:rPr lang="en-US" sz="2800" dirty="0" smtClean="0">
                <a:latin typeface="Maiandra GD" pitchFamily="34" charset="0"/>
              </a:rPr>
              <a:t>by the</a:t>
            </a:r>
          </a:p>
          <a:p>
            <a:pPr>
              <a:buNone/>
            </a:pPr>
            <a:r>
              <a:rPr lang="en-US" sz="2800" dirty="0" smtClean="0">
                <a:latin typeface="Maiandra GD" pitchFamily="34" charset="0"/>
              </a:rPr>
              <a:t>         committee</a:t>
            </a:r>
          </a:p>
        </p:txBody>
      </p:sp>
      <p:sp>
        <p:nvSpPr>
          <p:cNvPr id="3" name="Slide Number Placeholder 2"/>
          <p:cNvSpPr>
            <a:spLocks noGrp="1"/>
          </p:cNvSpPr>
          <p:nvPr>
            <p:ph type="sldNum" sz="quarter" idx="12"/>
          </p:nvPr>
        </p:nvSpPr>
        <p:spPr/>
        <p:txBody>
          <a:bodyPr/>
          <a:lstStyle/>
          <a:p>
            <a:fld id="{B6F15528-21DE-4FAA-801E-634DDDAF4B2B}" type="slidenum">
              <a:rPr lang="en-US" smtClean="0"/>
              <a:pPr/>
              <a:t>40</a:t>
            </a:fld>
            <a:endParaRPr lang="en-US" dirty="0"/>
          </a:p>
        </p:txBody>
      </p:sp>
    </p:spTree>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8437"/>
            <a:ext cx="8229600" cy="6126163"/>
          </a:xfrm>
        </p:spPr>
        <p:txBody>
          <a:bodyPr>
            <a:normAutofit/>
          </a:bodyPr>
          <a:lstStyle/>
          <a:p>
            <a:r>
              <a:rPr lang="en-US" sz="2400" b="1" u="sng" dirty="0" smtClean="0">
                <a:latin typeface="Maiandra GD" pitchFamily="34" charset="0"/>
              </a:rPr>
              <a:t>Verification of Claims</a:t>
            </a:r>
          </a:p>
          <a:p>
            <a:pPr>
              <a:buNone/>
            </a:pPr>
            <a:r>
              <a:rPr lang="en-US" sz="2400" dirty="0" smtClean="0">
                <a:latin typeface="Maiandra GD" pitchFamily="34" charset="0"/>
              </a:rPr>
              <a:t>    </a:t>
            </a:r>
            <a:r>
              <a:rPr lang="en-US" sz="2200" dirty="0" smtClean="0">
                <a:latin typeface="Maiandra GD" pitchFamily="34" charset="0"/>
              </a:rPr>
              <a:t>The IRP or RP, as the case may be, shall verify every claim, as on the insolvency </a:t>
            </a:r>
            <a:r>
              <a:rPr lang="en-US" sz="2200" dirty="0" smtClean="0">
                <a:solidFill>
                  <a:srgbClr val="FF0000"/>
                </a:solidFill>
                <a:latin typeface="Maiandra GD" pitchFamily="34" charset="0"/>
              </a:rPr>
              <a:t>commencement date, within 7 days from the last date of receipt of the claim. </a:t>
            </a:r>
          </a:p>
          <a:p>
            <a:pPr>
              <a:buNone/>
            </a:pPr>
            <a:endParaRPr lang="en-US" sz="2200" dirty="0" smtClean="0">
              <a:latin typeface="Maiandra GD" pitchFamily="34" charset="0"/>
            </a:endParaRPr>
          </a:p>
          <a:p>
            <a:r>
              <a:rPr lang="en-US" sz="2400" b="1" u="sng" dirty="0" smtClean="0">
                <a:latin typeface="Maiandra GD" pitchFamily="34" charset="0"/>
              </a:rPr>
              <a:t>List of creditors shall be ;</a:t>
            </a:r>
          </a:p>
          <a:p>
            <a:pPr>
              <a:buNone/>
            </a:pPr>
            <a:r>
              <a:rPr lang="en-US" sz="2200" dirty="0" smtClean="0">
                <a:latin typeface="Maiandra GD" pitchFamily="34" charset="0"/>
              </a:rPr>
              <a:t>    (a)  Available for inspection by persons who submitted the  </a:t>
            </a:r>
          </a:p>
          <a:p>
            <a:pPr>
              <a:buNone/>
            </a:pPr>
            <a:r>
              <a:rPr lang="en-US" sz="2200" dirty="0" smtClean="0">
                <a:latin typeface="Maiandra GD" pitchFamily="34" charset="0"/>
              </a:rPr>
              <a:t>          proofs of claims, members, partners, directors and </a:t>
            </a:r>
          </a:p>
          <a:p>
            <a:pPr>
              <a:buNone/>
            </a:pPr>
            <a:r>
              <a:rPr lang="en-US" sz="2200" dirty="0" smtClean="0">
                <a:latin typeface="Maiandra GD" pitchFamily="34" charset="0"/>
              </a:rPr>
              <a:t>          guarantors of the corporate debtor.</a:t>
            </a:r>
          </a:p>
          <a:p>
            <a:pPr>
              <a:buNone/>
            </a:pPr>
            <a:endParaRPr lang="en-US" sz="2200" dirty="0" smtClean="0">
              <a:latin typeface="Maiandra GD" pitchFamily="34" charset="0"/>
            </a:endParaRPr>
          </a:p>
          <a:p>
            <a:pPr>
              <a:buNone/>
            </a:pPr>
            <a:r>
              <a:rPr lang="en-US" sz="2200" dirty="0" smtClean="0">
                <a:latin typeface="Maiandra GD" pitchFamily="34" charset="0"/>
              </a:rPr>
              <a:t>    (b)  Displayed on website, if any</a:t>
            </a:r>
          </a:p>
          <a:p>
            <a:pPr>
              <a:buNone/>
            </a:pPr>
            <a:endParaRPr lang="en-US" sz="2200" dirty="0" smtClean="0">
              <a:latin typeface="Maiandra GD" pitchFamily="34" charset="0"/>
            </a:endParaRPr>
          </a:p>
          <a:p>
            <a:pPr>
              <a:buNone/>
            </a:pPr>
            <a:r>
              <a:rPr lang="en-US" sz="2200" dirty="0" smtClean="0">
                <a:latin typeface="Maiandra GD" pitchFamily="34" charset="0"/>
              </a:rPr>
              <a:t>    (c )  File with  the AA</a:t>
            </a:r>
          </a:p>
          <a:p>
            <a:pPr>
              <a:buNone/>
            </a:pPr>
            <a:endParaRPr lang="en-US" sz="2200" dirty="0" smtClean="0">
              <a:latin typeface="Maiandra GD" pitchFamily="34" charset="0"/>
            </a:endParaRPr>
          </a:p>
          <a:p>
            <a:pPr>
              <a:buNone/>
            </a:pPr>
            <a:r>
              <a:rPr lang="en-US" sz="2200" dirty="0" smtClean="0">
                <a:latin typeface="Maiandra GD" pitchFamily="34" charset="0"/>
              </a:rPr>
              <a:t>    (d)  Presented at the first meeting of the committee</a:t>
            </a:r>
          </a:p>
        </p:txBody>
      </p:sp>
      <p:sp>
        <p:nvSpPr>
          <p:cNvPr id="2" name="Slide Number Placeholder 1"/>
          <p:cNvSpPr>
            <a:spLocks noGrp="1"/>
          </p:cNvSpPr>
          <p:nvPr>
            <p:ph type="sldNum" sz="quarter" idx="12"/>
          </p:nvPr>
        </p:nvSpPr>
        <p:spPr/>
        <p:txBody>
          <a:bodyPr/>
          <a:lstStyle/>
          <a:p>
            <a:fld id="{B6F15528-21DE-4FAA-801E-634DDDAF4B2B}" type="slidenum">
              <a:rPr lang="en-US" smtClean="0"/>
              <a:pPr/>
              <a:t>41</a:t>
            </a:fld>
            <a:endParaRPr lang="en-US" dirty="0"/>
          </a:p>
        </p:txBody>
      </p:sp>
    </p:spTree>
  </p:cSld>
  <p:clrMapOvr>
    <a:masterClrMapping/>
  </p:clrMapOvr>
  <p:transition spd="med">
    <p:pull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731837"/>
            <a:ext cx="8229600" cy="6126163"/>
          </a:xfrm>
        </p:spPr>
        <p:txBody>
          <a:bodyPr>
            <a:noAutofit/>
          </a:bodyPr>
          <a:lstStyle/>
          <a:p>
            <a:r>
              <a:rPr lang="en-US" sz="2800" b="1" u="sng" dirty="0" smtClean="0">
                <a:latin typeface="Maiandra GD" pitchFamily="34" charset="0"/>
              </a:rPr>
              <a:t>Determination of amount of claims: ( </a:t>
            </a:r>
            <a:r>
              <a:rPr lang="en-US" sz="2800" b="1" u="sng" dirty="0" err="1" smtClean="0">
                <a:latin typeface="Maiandra GD" pitchFamily="34" charset="0"/>
              </a:rPr>
              <a:t>Regn</a:t>
            </a:r>
            <a:r>
              <a:rPr lang="en-US" sz="2800" b="1" u="sng" dirty="0" smtClean="0">
                <a:latin typeface="Maiandra GD" pitchFamily="34" charset="0"/>
              </a:rPr>
              <a:t>. 14) </a:t>
            </a:r>
          </a:p>
          <a:p>
            <a:endParaRPr lang="en-US" sz="2800" b="1" u="sng" dirty="0">
              <a:latin typeface="Maiandra GD" pitchFamily="34" charset="0"/>
            </a:endParaRPr>
          </a:p>
          <a:p>
            <a:pPr marL="0" indent="0" algn="just">
              <a:buNone/>
            </a:pPr>
            <a:r>
              <a:rPr lang="en-US" sz="2800" dirty="0" smtClean="0">
                <a:latin typeface="Maiandra GD" pitchFamily="34" charset="0"/>
              </a:rPr>
              <a:t>    (a)  If the amount of claim by creditor is not </a:t>
            </a:r>
          </a:p>
          <a:p>
            <a:pPr marL="0" indent="0" algn="just">
              <a:buNone/>
            </a:pPr>
            <a:r>
              <a:rPr lang="en-US" sz="2800" dirty="0" smtClean="0">
                <a:latin typeface="Maiandra GD" pitchFamily="34" charset="0"/>
              </a:rPr>
              <a:t>          precise, the IRP shall make </a:t>
            </a:r>
            <a:r>
              <a:rPr lang="en-US" sz="2800" dirty="0" smtClean="0">
                <a:solidFill>
                  <a:srgbClr val="FF0000"/>
                </a:solidFill>
                <a:latin typeface="Maiandra GD" pitchFamily="34" charset="0"/>
              </a:rPr>
              <a:t>best estimates </a:t>
            </a:r>
            <a:r>
              <a:rPr lang="en-US" sz="2800" dirty="0" smtClean="0">
                <a:latin typeface="Maiandra GD" pitchFamily="34" charset="0"/>
              </a:rPr>
              <a:t>of </a:t>
            </a:r>
          </a:p>
          <a:p>
            <a:pPr marL="0" indent="0" algn="just">
              <a:buNone/>
            </a:pPr>
            <a:r>
              <a:rPr lang="en-US" sz="2800" dirty="0" smtClean="0">
                <a:latin typeface="Maiandra GD" pitchFamily="34" charset="0"/>
              </a:rPr>
              <a:t>          the amount of claim based on the </a:t>
            </a:r>
          </a:p>
          <a:p>
            <a:pPr marL="0" indent="0" algn="just">
              <a:buNone/>
            </a:pPr>
            <a:r>
              <a:rPr lang="en-US" sz="2800" dirty="0" smtClean="0">
                <a:latin typeface="Maiandra GD" pitchFamily="34" charset="0"/>
              </a:rPr>
              <a:t>          information available with him.</a:t>
            </a:r>
          </a:p>
          <a:p>
            <a:pPr marL="0" indent="0">
              <a:buNone/>
            </a:pPr>
            <a:endParaRPr lang="en-US" sz="2800" dirty="0" smtClean="0">
              <a:latin typeface="Maiandra GD" pitchFamily="34" charset="0"/>
            </a:endParaRPr>
          </a:p>
          <a:p>
            <a:pPr marL="0" indent="0">
              <a:buNone/>
            </a:pPr>
            <a:r>
              <a:rPr lang="en-US" sz="2800" dirty="0">
                <a:latin typeface="Maiandra GD" pitchFamily="34" charset="0"/>
              </a:rPr>
              <a:t> </a:t>
            </a:r>
            <a:r>
              <a:rPr lang="en-US" sz="2800" dirty="0" smtClean="0">
                <a:latin typeface="Maiandra GD" pitchFamily="34" charset="0"/>
              </a:rPr>
              <a:t>    (b) IRP or RP shall revise the amount of claims </a:t>
            </a:r>
          </a:p>
          <a:p>
            <a:pPr marL="0" indent="0" algn="just">
              <a:buNone/>
            </a:pPr>
            <a:r>
              <a:rPr lang="en-US" sz="2800" dirty="0">
                <a:latin typeface="Maiandra GD" pitchFamily="34" charset="0"/>
              </a:rPr>
              <a:t> </a:t>
            </a:r>
            <a:r>
              <a:rPr lang="en-US" sz="2800" dirty="0" smtClean="0">
                <a:latin typeface="Maiandra GD" pitchFamily="34" charset="0"/>
              </a:rPr>
              <a:t>         admitted, as and when he comes across </a:t>
            </a:r>
          </a:p>
          <a:p>
            <a:pPr marL="0" indent="0">
              <a:buNone/>
            </a:pPr>
            <a:r>
              <a:rPr lang="en-US" sz="2800" dirty="0" smtClean="0">
                <a:latin typeface="Maiandra GD" pitchFamily="34" charset="0"/>
              </a:rPr>
              <a:t>          additional information warranting such</a:t>
            </a:r>
          </a:p>
          <a:p>
            <a:pPr marL="0" indent="0">
              <a:buNone/>
            </a:pPr>
            <a:r>
              <a:rPr lang="en-US" sz="2800" dirty="0" smtClean="0">
                <a:latin typeface="Maiandra GD" pitchFamily="34" charset="0"/>
              </a:rPr>
              <a:t>          revision.</a:t>
            </a:r>
          </a:p>
          <a:p>
            <a:pPr marL="0" indent="0">
              <a:buNone/>
            </a:pPr>
            <a:endParaRPr lang="en-US" sz="2800" dirty="0" smtClean="0">
              <a:latin typeface="Maiandra GD" pitchFamily="34" charset="0"/>
            </a:endParaRPr>
          </a:p>
          <a:p>
            <a:pPr>
              <a:buNone/>
            </a:pPr>
            <a:r>
              <a:rPr lang="en-US" sz="2800" b="1" u="sng" dirty="0" smtClean="0">
                <a:latin typeface="Maiandra GD" pitchFamily="34" charset="0"/>
              </a:rPr>
              <a:t>    </a:t>
            </a:r>
            <a:endParaRPr lang="en-US" sz="2400" b="1" u="sng" dirty="0" smtClean="0">
              <a:latin typeface="Maiandra GD"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42</a:t>
            </a:fld>
            <a:endParaRPr lang="en-US" dirty="0"/>
          </a:p>
        </p:txBody>
      </p:sp>
    </p:spTree>
  </p:cSld>
  <p:clrMapOvr>
    <a:masterClrMapping/>
  </p:clrMapOvr>
  <p:transition spd="med">
    <p:pull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71438" y="752757"/>
            <a:ext cx="9286908"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Maiandra GD" pitchFamily="34" charset="0"/>
                <a:ea typeface="Times New Roman" pitchFamily="18" charset="0"/>
                <a:cs typeface="Times New Roman" pitchFamily="18" charset="0"/>
              </a:rPr>
              <a:t>Dear Sir, </a:t>
            </a:r>
            <a:endParaRPr kumimoji="0" lang="en-US" sz="3600" b="0" i="0" u="none" strike="noStrike" cap="none" normalizeH="0" baseline="0" dirty="0" smtClean="0">
              <a:ln>
                <a:noFill/>
              </a:ln>
              <a:solidFill>
                <a:schemeClr val="tx1"/>
              </a:solidFill>
              <a:effectLst/>
              <a:latin typeface="Maiandra GD" pitchFamily="34" charset="0"/>
              <a:cs typeface="Arial" pitchFamily="34" charset="0"/>
            </a:endParaRPr>
          </a:p>
        </p:txBody>
      </p:sp>
      <p:sp>
        <p:nvSpPr>
          <p:cNvPr id="1026" name="Rectangle 2"/>
          <p:cNvSpPr>
            <a:spLocks noChangeArrowheads="1"/>
          </p:cNvSpPr>
          <p:nvPr/>
        </p:nvSpPr>
        <p:spPr bwMode="auto">
          <a:xfrm>
            <a:off x="0" y="1256491"/>
            <a:ext cx="9144000" cy="56015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Maiandra GD" pitchFamily="34" charset="0"/>
                <a:ea typeface="Times New Roman" pitchFamily="18" charset="0"/>
                <a:cs typeface="Times New Roman" pitchFamily="18" charset="0"/>
              </a:rPr>
              <a:t>Further please clarify and submit supporting documents on the following points to enable us to verify, admit and classify your claim as secured or unsecured: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Maiandra GD"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chemeClr val="tx1"/>
                </a:solidFill>
                <a:effectLst/>
                <a:latin typeface="Maiandra GD" pitchFamily="34" charset="0"/>
                <a:ea typeface="Times New Roman" pitchFamily="18" charset="0"/>
                <a:cs typeface="Times New Roman" pitchFamily="18" charset="0"/>
              </a:rPr>
              <a:t>Whether your claim is secured or unsecured? If secured then legal documents to support the same.</a:t>
            </a:r>
          </a:p>
          <a:p>
            <a:pPr marL="0" marR="0" lvl="0" indent="0" defTabSz="914400" rtl="0" eaLnBrk="0" fontAlgn="base" latinLnBrk="0" hangingPunct="0">
              <a:lnSpc>
                <a:spcPct val="100000"/>
              </a:lnSpc>
              <a:spcBef>
                <a:spcPct val="0"/>
              </a:spcBef>
              <a:spcAft>
                <a:spcPct val="0"/>
              </a:spcAft>
              <a:buClrTx/>
              <a:buSzTx/>
              <a:tabLst/>
            </a:pPr>
            <a:endParaRPr kumimoji="0" lang="en-US" b="0" i="0" u="none" strike="noStrike" cap="none" normalizeH="0" baseline="0" dirty="0" smtClean="0">
              <a:ln>
                <a:noFill/>
              </a:ln>
              <a:solidFill>
                <a:schemeClr val="tx1"/>
              </a:solidFill>
              <a:effectLst/>
              <a:latin typeface="Maiandra GD"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chemeClr val="tx1"/>
                </a:solidFill>
                <a:effectLst/>
                <a:latin typeface="Maiandra GD" pitchFamily="34" charset="0"/>
                <a:ea typeface="Times New Roman" pitchFamily="18" charset="0"/>
                <a:cs typeface="Times New Roman" pitchFamily="18" charset="0"/>
              </a:rPr>
              <a:t>If secured, what are the Assets you hold as security?</a:t>
            </a:r>
          </a:p>
          <a:p>
            <a:pPr marL="0" marR="0" lvl="0" indent="0" defTabSz="914400" rtl="0" eaLnBrk="0" fontAlgn="base" latinLnBrk="0" hangingPunct="0">
              <a:lnSpc>
                <a:spcPct val="100000"/>
              </a:lnSpc>
              <a:spcBef>
                <a:spcPct val="0"/>
              </a:spcBef>
              <a:spcAft>
                <a:spcPct val="0"/>
              </a:spcAft>
              <a:buClrTx/>
              <a:buSzTx/>
              <a:tabLst/>
            </a:pPr>
            <a:endParaRPr kumimoji="0" lang="en-US" b="0" i="0" u="none" strike="noStrike" cap="none" normalizeH="0" baseline="0" dirty="0" smtClean="0">
              <a:ln>
                <a:noFill/>
              </a:ln>
              <a:solidFill>
                <a:schemeClr val="tx1"/>
              </a:solidFill>
              <a:effectLst/>
              <a:latin typeface="Maiandra GD"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chemeClr val="tx1"/>
                </a:solidFill>
                <a:effectLst/>
                <a:latin typeface="Maiandra GD" pitchFamily="34" charset="0"/>
                <a:ea typeface="Times New Roman" pitchFamily="18" charset="0"/>
                <a:cs typeface="Times New Roman" pitchFamily="18" charset="0"/>
              </a:rPr>
              <a:t>What is the quantum of security in physical terms and value as on, date of commencement of corporate insolvency process? Also provide relevant documents to support the same. </a:t>
            </a:r>
          </a:p>
          <a:p>
            <a:pPr marL="0" marR="0" lvl="0" indent="0" defTabSz="914400" rtl="0" eaLnBrk="0" fontAlgn="base" latinLnBrk="0" hangingPunct="0">
              <a:lnSpc>
                <a:spcPct val="100000"/>
              </a:lnSpc>
              <a:spcBef>
                <a:spcPct val="0"/>
              </a:spcBef>
              <a:spcAft>
                <a:spcPct val="0"/>
              </a:spcAft>
              <a:buClrTx/>
              <a:buSzTx/>
              <a:tabLst/>
            </a:pPr>
            <a:endParaRPr kumimoji="0" lang="en-US" b="0" i="0" u="none" strike="noStrike" cap="none" normalizeH="0" baseline="0" dirty="0" smtClean="0">
              <a:ln>
                <a:noFill/>
              </a:ln>
              <a:solidFill>
                <a:schemeClr val="tx1"/>
              </a:solidFill>
              <a:effectLst/>
              <a:latin typeface="Maiandra GD"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chemeClr val="tx1"/>
                </a:solidFill>
                <a:effectLst/>
                <a:latin typeface="Maiandra GD" pitchFamily="34" charset="0"/>
                <a:ea typeface="Times New Roman" pitchFamily="18" charset="0"/>
                <a:cs typeface="Times New Roman" pitchFamily="18" charset="0"/>
              </a:rPr>
              <a:t>Have you registered   charges under companies Act, with ROC, if so, please provide the relevant documents?  If not registered please let us know the reasons for the same. </a:t>
            </a:r>
          </a:p>
          <a:p>
            <a:pPr marL="0" marR="0" lvl="0" indent="0" defTabSz="914400" rtl="0" eaLnBrk="0" fontAlgn="base" latinLnBrk="0" hangingPunct="0">
              <a:lnSpc>
                <a:spcPct val="100000"/>
              </a:lnSpc>
              <a:spcBef>
                <a:spcPct val="0"/>
              </a:spcBef>
              <a:spcAft>
                <a:spcPct val="0"/>
              </a:spcAft>
              <a:buClrTx/>
              <a:buSzTx/>
              <a:tabLst/>
            </a:pPr>
            <a:endParaRPr kumimoji="0" lang="en-US" b="0" i="0" u="none" strike="noStrike" cap="none" normalizeH="0" baseline="0" dirty="0" smtClean="0">
              <a:ln>
                <a:noFill/>
              </a:ln>
              <a:solidFill>
                <a:schemeClr val="tx1"/>
              </a:solidFill>
              <a:effectLst/>
              <a:latin typeface="Maiandra GD"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chemeClr val="tx1"/>
                </a:solidFill>
                <a:effectLst/>
                <a:latin typeface="Maiandra GD" pitchFamily="34" charset="0"/>
                <a:ea typeface="Times New Roman" pitchFamily="18" charset="0"/>
                <a:cs typeface="Times New Roman" pitchFamily="18" charset="0"/>
              </a:rPr>
              <a:t>Any other information or documents to support your claim. </a:t>
            </a:r>
            <a:endParaRPr kumimoji="0" lang="en-US" b="0" i="0" u="none" strike="noStrike" cap="none" normalizeH="0" baseline="0" dirty="0" smtClean="0">
              <a:ln>
                <a:noFill/>
              </a:ln>
              <a:solidFill>
                <a:schemeClr val="tx1"/>
              </a:solidFill>
              <a:effectLst/>
              <a:latin typeface="Maiandra GD"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kumimoji="0" lang="en-US" sz="2000" b="0" i="0" u="none" strike="noStrike" cap="none" normalizeH="0" baseline="0" dirty="0" smtClean="0">
                <a:ln>
                  <a:noFill/>
                </a:ln>
                <a:solidFill>
                  <a:schemeClr val="tx1"/>
                </a:solidFill>
                <a:effectLst/>
                <a:latin typeface="Maiandra GD" pitchFamily="34" charset="0"/>
                <a:ea typeface="Times New Roman" pitchFamily="18" charset="0"/>
                <a:cs typeface="Times New Roman" pitchFamily="18" charset="0"/>
              </a:rPr>
              <a:t>Please provide the above called for information as early as possible</a:t>
            </a:r>
            <a:r>
              <a:rPr kumimoji="0" lang="en-US" sz="2400" b="0" i="0" u="none" strike="noStrike" cap="none" normalizeH="0" baseline="0" dirty="0" smtClean="0">
                <a:ln>
                  <a:noFill/>
                </a:ln>
                <a:solidFill>
                  <a:schemeClr val="tx1"/>
                </a:solidFill>
                <a:effectLst/>
                <a:latin typeface="Maiandra GD" pitchFamily="34" charset="0"/>
                <a:ea typeface="Times New Roman" pitchFamily="18" charset="0"/>
                <a:cs typeface="Times New Roman" pitchFamily="18" charset="0"/>
              </a:rPr>
              <a:t>. </a:t>
            </a:r>
            <a:endParaRPr kumimoji="0" lang="en-US" sz="3600" b="0" i="0" u="none" strike="noStrike" cap="none" normalizeH="0" baseline="0" dirty="0" smtClean="0">
              <a:ln>
                <a:noFill/>
              </a:ln>
              <a:solidFill>
                <a:schemeClr val="tx1"/>
              </a:solidFill>
              <a:effectLst/>
              <a:latin typeface="Maiandra GD" pitchFamily="34" charset="0"/>
              <a:cs typeface="Arial" pitchFamily="34" charset="0"/>
            </a:endParaRPr>
          </a:p>
        </p:txBody>
      </p:sp>
      <p:sp>
        <p:nvSpPr>
          <p:cNvPr id="4" name="Rectangle 1"/>
          <p:cNvSpPr>
            <a:spLocks noChangeArrowheads="1"/>
          </p:cNvSpPr>
          <p:nvPr/>
        </p:nvSpPr>
        <p:spPr bwMode="auto">
          <a:xfrm>
            <a:off x="71406" y="142852"/>
            <a:ext cx="928690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2800" b="1" dirty="0" smtClean="0">
                <a:latin typeface="Maiandra GD" pitchFamily="34" charset="0"/>
                <a:cs typeface="Times New Roman" pitchFamily="18" charset="0"/>
              </a:rPr>
              <a:t>Sample</a:t>
            </a:r>
            <a:r>
              <a:rPr lang="en-US" sz="2800" dirty="0" smtClean="0">
                <a:latin typeface="Maiandra GD" pitchFamily="34" charset="0"/>
                <a:cs typeface="Times New Roman" pitchFamily="18" charset="0"/>
              </a:rPr>
              <a:t> </a:t>
            </a:r>
            <a:r>
              <a:rPr lang="en-US" sz="2800" b="1" dirty="0" smtClean="0">
                <a:latin typeface="Maiandra GD" pitchFamily="34" charset="0"/>
                <a:cs typeface="Times New Roman" pitchFamily="18" charset="0"/>
              </a:rPr>
              <a:t>letter</a:t>
            </a:r>
            <a:endParaRPr kumimoji="0" lang="en-US" sz="4000" b="1" i="0" u="none" strike="noStrike" cap="none" normalizeH="0" baseline="0" dirty="0" smtClean="0">
              <a:ln>
                <a:noFill/>
              </a:ln>
              <a:solidFill>
                <a:schemeClr val="tx1"/>
              </a:solidFill>
              <a:effectLst/>
              <a:latin typeface="Maiandra GD" pitchFamily="34" charset="0"/>
              <a:cs typeface="Arial"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43</a:t>
            </a:fld>
            <a:endParaRPr lang="en-US" dirty="0"/>
          </a:p>
        </p:txBody>
      </p:sp>
    </p:spTree>
  </p:cSld>
  <p:clrMapOvr>
    <a:masterClrMapping/>
  </p:clrMapOvr>
  <p:transition spd="med">
    <p:pull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How long  your role as  IRP / RP</a:t>
            </a:r>
            <a:endParaRPr lang="en-IN" dirty="0"/>
          </a:p>
        </p:txBody>
      </p:sp>
      <p:sp>
        <p:nvSpPr>
          <p:cNvPr id="3" name="Content Placeholder 2"/>
          <p:cNvSpPr>
            <a:spLocks noGrp="1"/>
          </p:cNvSpPr>
          <p:nvPr>
            <p:ph idx="1"/>
          </p:nvPr>
        </p:nvSpPr>
        <p:spPr/>
        <p:txBody>
          <a:bodyPr>
            <a:normAutofit fontScale="92500" lnSpcReduction="10000"/>
          </a:bodyPr>
          <a:lstStyle/>
          <a:p>
            <a:r>
              <a:rPr lang="en-IN" dirty="0" smtClean="0"/>
              <a:t>IRP  - First COC  -  COC  may change</a:t>
            </a:r>
          </a:p>
          <a:p>
            <a:pPr>
              <a:buNone/>
            </a:pPr>
            <a:endParaRPr lang="en-IN" dirty="0" smtClean="0"/>
          </a:p>
          <a:p>
            <a:r>
              <a:rPr lang="en-IN" dirty="0" smtClean="0"/>
              <a:t>RP -  Till  approval of Resolution Plan or order of Liquidation </a:t>
            </a:r>
          </a:p>
          <a:p>
            <a:pPr>
              <a:buNone/>
            </a:pPr>
            <a:endParaRPr lang="en-IN" dirty="0" smtClean="0"/>
          </a:p>
          <a:p>
            <a:pPr algn="just"/>
            <a:r>
              <a:rPr lang="en-IN" dirty="0" smtClean="0"/>
              <a:t>During CIRP   COC is of opinion that a RP appointed ….. Required to be replaced. It may replace him with another RP. By &gt; 75% voting shares.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44</a:t>
            </a:fld>
            <a:endParaRPr lang="en-US" dirty="0"/>
          </a:p>
        </p:txBody>
      </p:sp>
    </p:spTree>
    <p:extLst>
      <p:ext uri="{BB962C8B-B14F-4D97-AF65-F5344CB8AC3E}">
        <p14:creationId xmlns="" xmlns:p14="http://schemas.microsoft.com/office/powerpoint/2010/main" val="1247797697"/>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IN" b="1" dirty="0" smtClean="0">
                <a:latin typeface="Maiandra GD"/>
              </a:rPr>
              <a:t>COMMITTEE OF CREDITORS</a:t>
            </a:r>
            <a:endParaRPr lang="en-IN" b="1" dirty="0">
              <a:latin typeface="Maiandra GD"/>
            </a:endParaRPr>
          </a:p>
        </p:txBody>
      </p:sp>
      <p:sp>
        <p:nvSpPr>
          <p:cNvPr id="5" name="Content Placeholder 2"/>
          <p:cNvSpPr>
            <a:spLocks noGrp="1"/>
          </p:cNvSpPr>
          <p:nvPr>
            <p:ph idx="1"/>
          </p:nvPr>
        </p:nvSpPr>
        <p:spPr>
          <a:xfrm>
            <a:off x="381000" y="1143000"/>
            <a:ext cx="8382000" cy="5715000"/>
          </a:xfrm>
        </p:spPr>
        <p:txBody>
          <a:bodyPr>
            <a:noAutofit/>
          </a:bodyPr>
          <a:lstStyle/>
          <a:p>
            <a:r>
              <a:rPr lang="en-US" sz="2400" dirty="0" smtClean="0">
                <a:latin typeface="Maiandra GD" pitchFamily="34" charset="0"/>
              </a:rPr>
              <a:t>Committee of creditors shall be of Financial Creditors.</a:t>
            </a:r>
          </a:p>
          <a:p>
            <a:pPr marL="0" indent="0">
              <a:buNone/>
            </a:pPr>
            <a:endParaRPr lang="en-US" sz="2400" dirty="0" smtClean="0">
              <a:latin typeface="Maiandra GD" pitchFamily="34" charset="0"/>
            </a:endParaRPr>
          </a:p>
          <a:p>
            <a:r>
              <a:rPr lang="en-US" sz="2400" dirty="0" smtClean="0">
                <a:latin typeface="Maiandra GD" pitchFamily="34" charset="0"/>
              </a:rPr>
              <a:t>Related  party shall not have any right of representation, participation or voting in the COC.</a:t>
            </a:r>
          </a:p>
          <a:p>
            <a:pPr marL="0" indent="0">
              <a:buNone/>
            </a:pPr>
            <a:endParaRPr lang="en-US" sz="2400" dirty="0">
              <a:latin typeface="Maiandra GD" pitchFamily="34" charset="0"/>
            </a:endParaRPr>
          </a:p>
          <a:p>
            <a:r>
              <a:rPr lang="en-US" sz="2400" u="sng" dirty="0" smtClean="0">
                <a:latin typeface="Maiandra GD" pitchFamily="34" charset="0"/>
              </a:rPr>
              <a:t>COC can consist of only operational creditors, in case the company has no financial creditors.</a:t>
            </a:r>
          </a:p>
          <a:p>
            <a:pPr marL="0" indent="0">
              <a:buNone/>
            </a:pPr>
            <a:r>
              <a:rPr lang="en-US" sz="2400" dirty="0" smtClean="0">
                <a:latin typeface="Maiandra GD" pitchFamily="34" charset="0"/>
              </a:rPr>
              <a:t>    </a:t>
            </a:r>
            <a:r>
              <a:rPr lang="en-US" sz="2400" dirty="0">
                <a:latin typeface="Maiandra GD" pitchFamily="34" charset="0"/>
              </a:rPr>
              <a:t>- 18 largest operational creditors by value.</a:t>
            </a:r>
          </a:p>
          <a:p>
            <a:pPr>
              <a:buNone/>
            </a:pPr>
            <a:r>
              <a:rPr lang="en-US" sz="2400" dirty="0" smtClean="0">
                <a:latin typeface="Maiandra GD" pitchFamily="34" charset="0"/>
              </a:rPr>
              <a:t>    - one representative of workers.</a:t>
            </a:r>
            <a:endParaRPr lang="en-US" sz="2400" dirty="0">
              <a:latin typeface="Maiandra GD" pitchFamily="34" charset="0"/>
            </a:endParaRPr>
          </a:p>
          <a:p>
            <a:pPr>
              <a:buNone/>
            </a:pPr>
            <a:r>
              <a:rPr lang="en-US" sz="2400" dirty="0" smtClean="0">
                <a:latin typeface="Maiandra GD" pitchFamily="34" charset="0"/>
              </a:rPr>
              <a:t>    - one representative of employees.</a:t>
            </a:r>
          </a:p>
          <a:p>
            <a:pPr>
              <a:buNone/>
            </a:pPr>
            <a:endParaRPr lang="en-US" sz="2400" dirty="0" smtClean="0">
              <a:latin typeface="Maiandra GD" pitchFamily="34" charset="0"/>
            </a:endParaRPr>
          </a:p>
          <a:p>
            <a:r>
              <a:rPr lang="en-US" sz="2400" dirty="0" smtClean="0">
                <a:latin typeface="Maiandra GD" pitchFamily="34" charset="0"/>
              </a:rPr>
              <a:t>Voting right in such a COC shall be based on the proportion of debt due.</a:t>
            </a:r>
          </a:p>
          <a:p>
            <a:pPr>
              <a:buNone/>
            </a:pPr>
            <a:r>
              <a:rPr lang="en-US" sz="2400" dirty="0">
                <a:latin typeface="Maiandra GD" pitchFamily="34" charset="0"/>
              </a:rPr>
              <a:t> </a:t>
            </a:r>
            <a:r>
              <a:rPr lang="en-US" sz="2400" dirty="0" smtClean="0">
                <a:latin typeface="Maiandra GD" pitchFamily="34" charset="0"/>
              </a:rPr>
              <a:t>   </a:t>
            </a:r>
            <a:endParaRPr lang="en-US" sz="2400" dirty="0">
              <a:latin typeface="Maiandra GD" pitchFamily="34" charset="0"/>
            </a:endParaRPr>
          </a:p>
          <a:p>
            <a:pPr>
              <a:buNone/>
            </a:pPr>
            <a:endParaRPr lang="en-US" sz="2400" dirty="0" smtClean="0">
              <a:latin typeface="Maiandra GD"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45</a:t>
            </a:fld>
            <a:endParaRPr lang="en-US" dirty="0"/>
          </a:p>
        </p:txBody>
      </p:sp>
    </p:spTree>
    <p:extLst>
      <p:ext uri="{BB962C8B-B14F-4D97-AF65-F5344CB8AC3E}">
        <p14:creationId xmlns="" xmlns:p14="http://schemas.microsoft.com/office/powerpoint/2010/main" val="4202614425"/>
      </p:ext>
    </p:extLst>
  </p:cSld>
  <p:clrMapOvr>
    <a:masterClrMapping/>
  </p:clrMapOvr>
  <p:transition spd="med">
    <p:pull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686436" cy="1143000"/>
          </a:xfrm>
        </p:spPr>
        <p:txBody>
          <a:bodyPr/>
          <a:lstStyle/>
          <a:p>
            <a:r>
              <a:rPr lang="en-IN" b="1" dirty="0" smtClean="0">
                <a:latin typeface="Maiandra GD" pitchFamily="34" charset="0"/>
              </a:rPr>
              <a:t>Voting Share </a:t>
            </a:r>
            <a:endParaRPr lang="en-IN" b="1" dirty="0">
              <a:latin typeface="Maiandra GD" pitchFamily="34" charset="0"/>
            </a:endParaRPr>
          </a:p>
        </p:txBody>
      </p:sp>
      <p:sp>
        <p:nvSpPr>
          <p:cNvPr id="3" name="Rectangle 2"/>
          <p:cNvSpPr/>
          <p:nvPr/>
        </p:nvSpPr>
        <p:spPr>
          <a:xfrm>
            <a:off x="357158" y="1554641"/>
            <a:ext cx="5357850" cy="5946243"/>
          </a:xfrm>
          <a:prstGeom prst="rect">
            <a:avLst/>
          </a:prstGeom>
        </p:spPr>
        <p:txBody>
          <a:bodyPr wrap="square">
            <a:spAutoFit/>
          </a:bodyPr>
          <a:lstStyle/>
          <a:p>
            <a:pPr algn="just">
              <a:lnSpc>
                <a:spcPct val="170000"/>
              </a:lnSpc>
              <a:buNone/>
            </a:pPr>
            <a:r>
              <a:rPr lang="en-US" dirty="0" smtClean="0"/>
              <a:t>	</a:t>
            </a:r>
            <a:r>
              <a:rPr lang="en-US" sz="2400" dirty="0" smtClean="0">
                <a:latin typeface="Maiandra GD" pitchFamily="34" charset="0"/>
              </a:rPr>
              <a:t>"voting share" means the share of the voting rights of a single financial creditor in the committee of creditors which is based on the proportion of the financial debt owed to such financial creditor in relation to the financial debt owed by the corporate debtor.</a:t>
            </a:r>
            <a:endParaRPr lang="en-IN" sz="2400" dirty="0" smtClean="0">
              <a:latin typeface="Maiandra GD" pitchFamily="34" charset="0"/>
            </a:endParaRPr>
          </a:p>
          <a:p>
            <a:pPr>
              <a:buNone/>
            </a:pPr>
            <a:r>
              <a:rPr lang="en-US" dirty="0" smtClean="0"/>
              <a:t/>
            </a:r>
            <a:br>
              <a:rPr lang="en-US" dirty="0" smtClean="0"/>
            </a:br>
            <a:r>
              <a:rPr lang="en-US" dirty="0" smtClean="0"/>
              <a:t> </a:t>
            </a:r>
            <a:endParaRPr lang="en-IN" dirty="0" smtClean="0"/>
          </a:p>
          <a:p>
            <a:pPr>
              <a:buNone/>
            </a:pPr>
            <a:endParaRPr lang="en-IN" dirty="0"/>
          </a:p>
        </p:txBody>
      </p:sp>
      <p:pic>
        <p:nvPicPr>
          <p:cNvPr id="4" name="Picture 3" descr="votinng.jpg"/>
          <p:cNvPicPr>
            <a:picLocks noChangeAspect="1"/>
          </p:cNvPicPr>
          <p:nvPr/>
        </p:nvPicPr>
        <p:blipFill>
          <a:blip r:embed="rId2"/>
          <a:stretch>
            <a:fillRect/>
          </a:stretch>
        </p:blipFill>
        <p:spPr>
          <a:xfrm>
            <a:off x="6215074" y="1071546"/>
            <a:ext cx="2928926" cy="4429156"/>
          </a:xfrm>
          <a:prstGeom prst="rect">
            <a:avLst/>
          </a:prstGeom>
        </p:spPr>
      </p:pic>
      <p:sp>
        <p:nvSpPr>
          <p:cNvPr id="5" name="Slide Number Placeholder 4"/>
          <p:cNvSpPr>
            <a:spLocks noGrp="1"/>
          </p:cNvSpPr>
          <p:nvPr>
            <p:ph type="sldNum" sz="quarter" idx="12"/>
          </p:nvPr>
        </p:nvSpPr>
        <p:spPr/>
        <p:txBody>
          <a:bodyPr/>
          <a:lstStyle/>
          <a:p>
            <a:fld id="{B6F15528-21DE-4FAA-801E-634DDDAF4B2B}" type="slidenum">
              <a:rPr lang="en-US" smtClean="0"/>
              <a:pPr/>
              <a:t>46</a:t>
            </a:fld>
            <a:endParaRPr lang="en-US" dirty="0"/>
          </a:p>
        </p:txBody>
      </p:sp>
    </p:spTree>
    <p:extLst>
      <p:ext uri="{BB962C8B-B14F-4D97-AF65-F5344CB8AC3E}">
        <p14:creationId xmlns="" xmlns:p14="http://schemas.microsoft.com/office/powerpoint/2010/main" val="2107041012"/>
      </p:ext>
    </p:extLst>
  </p:cSld>
  <p:clrMapOvr>
    <a:masterClrMapping/>
  </p:clrMapOvr>
  <p:transition spd="med">
    <p:pull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a:bodyPr>
          <a:lstStyle/>
          <a:p>
            <a:r>
              <a:rPr lang="en-IN" sz="4000" b="1" dirty="0" smtClean="0">
                <a:latin typeface="Maiandra GD"/>
              </a:rPr>
              <a:t>MEETING OF THE COMMITTEE</a:t>
            </a:r>
            <a:endParaRPr lang="en-IN" sz="4000" b="1" dirty="0">
              <a:latin typeface="Maiandra GD"/>
            </a:endParaRPr>
          </a:p>
        </p:txBody>
      </p:sp>
      <p:sp>
        <p:nvSpPr>
          <p:cNvPr id="3" name="Content Placeholder 2"/>
          <p:cNvSpPr>
            <a:spLocks noGrp="1"/>
          </p:cNvSpPr>
          <p:nvPr>
            <p:ph idx="1"/>
          </p:nvPr>
        </p:nvSpPr>
        <p:spPr>
          <a:xfrm>
            <a:off x="489045" y="1038228"/>
            <a:ext cx="8229600" cy="5319730"/>
          </a:xfrm>
        </p:spPr>
        <p:txBody>
          <a:bodyPr>
            <a:normAutofit fontScale="92500" lnSpcReduction="20000"/>
          </a:bodyPr>
          <a:lstStyle/>
          <a:p>
            <a:pPr algn="just">
              <a:lnSpc>
                <a:spcPct val="160000"/>
              </a:lnSpc>
            </a:pPr>
            <a:r>
              <a:rPr lang="en-IN" sz="2800" dirty="0" smtClean="0">
                <a:latin typeface="Maiandra GD"/>
              </a:rPr>
              <a:t>The RP shall convene the committee of COC as and when he considers necessary or on request of the members of the COC representing 33% of the voting rights.</a:t>
            </a:r>
          </a:p>
          <a:p>
            <a:pPr>
              <a:buNone/>
            </a:pPr>
            <a:endParaRPr lang="en-IN" dirty="0" smtClean="0">
              <a:latin typeface="Maiandra GD"/>
            </a:endParaRPr>
          </a:p>
          <a:p>
            <a:r>
              <a:rPr lang="en-IN" b="1" u="sng" dirty="0" smtClean="0">
                <a:latin typeface="Maiandra GD"/>
              </a:rPr>
              <a:t>Notice Of the Meeting</a:t>
            </a:r>
          </a:p>
          <a:p>
            <a:pPr marL="0" indent="0">
              <a:buNone/>
            </a:pPr>
            <a:r>
              <a:rPr lang="en-IN" sz="2800" dirty="0" smtClean="0">
                <a:latin typeface="Maiandra GD"/>
              </a:rPr>
              <a:t>    (a) COC meeting shall be </a:t>
            </a:r>
          </a:p>
          <a:p>
            <a:pPr marL="0" indent="0">
              <a:buNone/>
            </a:pPr>
            <a:r>
              <a:rPr lang="en-IN" sz="2800" dirty="0" smtClean="0">
                <a:latin typeface="Maiandra GD"/>
              </a:rPr>
              <a:t>         called by giving a notice </a:t>
            </a:r>
            <a:r>
              <a:rPr lang="en-IN" sz="2800" dirty="0" smtClean="0">
                <a:solidFill>
                  <a:srgbClr val="FF0000"/>
                </a:solidFill>
                <a:latin typeface="Maiandra GD"/>
              </a:rPr>
              <a:t>not less than 7 days </a:t>
            </a:r>
          </a:p>
          <a:p>
            <a:pPr marL="0" indent="0">
              <a:buNone/>
            </a:pPr>
            <a:r>
              <a:rPr lang="en-IN" sz="2800" dirty="0" smtClean="0">
                <a:latin typeface="Maiandra GD"/>
              </a:rPr>
              <a:t>         in writing to every participant.</a:t>
            </a:r>
          </a:p>
          <a:p>
            <a:pPr marL="0" indent="0">
              <a:buNone/>
            </a:pPr>
            <a:r>
              <a:rPr lang="en-IN" sz="2800" dirty="0" smtClean="0">
                <a:latin typeface="Maiandra GD"/>
              </a:rPr>
              <a:t>    (b) Committee may reduce such notice period</a:t>
            </a:r>
          </a:p>
          <a:p>
            <a:pPr marL="0" indent="0">
              <a:buNone/>
            </a:pPr>
            <a:r>
              <a:rPr lang="en-IN" sz="2800" dirty="0" smtClean="0">
                <a:solidFill>
                  <a:srgbClr val="FF0000"/>
                </a:solidFill>
                <a:latin typeface="Maiandra GD"/>
              </a:rPr>
              <a:t>         but not less than 24hours</a:t>
            </a:r>
          </a:p>
          <a:p>
            <a:pPr marL="0" indent="0">
              <a:buNone/>
            </a:pPr>
            <a:endParaRPr lang="en-IN" sz="2800" dirty="0" smtClean="0">
              <a:latin typeface="Maiandra GD"/>
            </a:endParaRPr>
          </a:p>
          <a:p>
            <a:pPr marL="0" indent="0">
              <a:buNone/>
            </a:pPr>
            <a:endParaRPr lang="en-IN" sz="2000" dirty="0" smtClean="0">
              <a:latin typeface="Maiandra GD"/>
            </a:endParaRPr>
          </a:p>
          <a:p>
            <a:pPr marL="0" indent="0">
              <a:buNone/>
            </a:pPr>
            <a:endParaRPr lang="en-IN" sz="2000" dirty="0">
              <a:latin typeface="Maiandra GD"/>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47</a:t>
            </a:fld>
            <a:endParaRPr lang="en-US" dirty="0"/>
          </a:p>
        </p:txBody>
      </p:sp>
    </p:spTree>
    <p:extLst>
      <p:ext uri="{BB962C8B-B14F-4D97-AF65-F5344CB8AC3E}">
        <p14:creationId xmlns="" xmlns:p14="http://schemas.microsoft.com/office/powerpoint/2010/main" val="1238829908"/>
      </p:ext>
    </p:extLst>
  </p:cSld>
  <p:clrMapOvr>
    <a:masterClrMapping/>
  </p:clrMapOvr>
  <p:transition spd="med">
    <p:pull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214290"/>
            <a:ext cx="8643998" cy="3986218"/>
          </a:xfrm>
        </p:spPr>
        <p:txBody>
          <a:bodyPr>
            <a:normAutofit lnSpcReduction="10000"/>
          </a:bodyPr>
          <a:lstStyle/>
          <a:p>
            <a:pPr marL="0" indent="0">
              <a:buNone/>
            </a:pPr>
            <a:r>
              <a:rPr lang="en-IN" sz="2400" b="1" u="sng" dirty="0">
                <a:latin typeface="Maiandra GD"/>
              </a:rPr>
              <a:t>Conduct of the meeting</a:t>
            </a:r>
          </a:p>
          <a:p>
            <a:pPr marL="0" indent="0" algn="just">
              <a:buFont typeface="Wingdings" pitchFamily="2" charset="2"/>
              <a:buChar char="§"/>
            </a:pPr>
            <a:r>
              <a:rPr lang="en-IN" sz="2400" dirty="0">
                <a:latin typeface="Maiandra GD"/>
              </a:rPr>
              <a:t>    </a:t>
            </a:r>
            <a:r>
              <a:rPr lang="en-IN" sz="2400" dirty="0" smtClean="0"/>
              <a:t>RP </a:t>
            </a:r>
            <a:r>
              <a:rPr lang="en-IN" sz="2400" dirty="0"/>
              <a:t>shall act as the chairman of the meeting </a:t>
            </a:r>
            <a:endParaRPr lang="en-IN" sz="2400" dirty="0" smtClean="0"/>
          </a:p>
          <a:p>
            <a:pPr marL="0" indent="0" algn="just">
              <a:buNone/>
            </a:pPr>
            <a:endParaRPr lang="en-IN" sz="2400" dirty="0"/>
          </a:p>
          <a:p>
            <a:pPr marL="0" indent="0" algn="just">
              <a:buFont typeface="Wingdings" pitchFamily="2" charset="2"/>
              <a:buChar char="§"/>
            </a:pPr>
            <a:r>
              <a:rPr lang="en-IN" sz="2400" dirty="0"/>
              <a:t>     </a:t>
            </a:r>
            <a:r>
              <a:rPr lang="en-IN" sz="2400" dirty="0" smtClean="0"/>
              <a:t>RP  will take Roll calls.  Inform Name of all participants. Quorum. </a:t>
            </a:r>
          </a:p>
          <a:p>
            <a:pPr marL="0" indent="0" algn="just">
              <a:buNone/>
            </a:pPr>
            <a:endParaRPr lang="en-IN" sz="2400" dirty="0"/>
          </a:p>
          <a:p>
            <a:pPr marL="0" indent="0" algn="just">
              <a:buFont typeface="Wingdings" pitchFamily="2" charset="2"/>
              <a:buChar char="§"/>
            </a:pPr>
            <a:r>
              <a:rPr lang="en-IN" sz="2400" dirty="0"/>
              <a:t>     </a:t>
            </a:r>
            <a:r>
              <a:rPr lang="en-IN" sz="2400" dirty="0" smtClean="0"/>
              <a:t>Minutes </a:t>
            </a:r>
            <a:r>
              <a:rPr lang="en-IN" sz="2400" dirty="0"/>
              <a:t>of the meeting should be noted and </a:t>
            </a:r>
            <a:endParaRPr lang="en-IN" sz="2400" dirty="0" smtClean="0"/>
          </a:p>
          <a:p>
            <a:pPr marL="0" indent="0" algn="just">
              <a:buNone/>
            </a:pPr>
            <a:r>
              <a:rPr lang="en-IN" sz="2400" dirty="0"/>
              <a:t> </a:t>
            </a:r>
            <a:r>
              <a:rPr lang="en-IN" sz="2400" dirty="0" smtClean="0"/>
              <a:t>          circulated </a:t>
            </a:r>
            <a:r>
              <a:rPr lang="en-IN" sz="2800" dirty="0" smtClean="0">
                <a:solidFill>
                  <a:srgbClr val="FF0000"/>
                </a:solidFill>
              </a:rPr>
              <a:t>within </a:t>
            </a:r>
            <a:r>
              <a:rPr lang="en-IN" sz="2800" dirty="0">
                <a:solidFill>
                  <a:srgbClr val="FF0000"/>
                </a:solidFill>
              </a:rPr>
              <a:t>48 hours of the said meeting</a:t>
            </a:r>
            <a:r>
              <a:rPr lang="en-IN" sz="2400" dirty="0" smtClean="0"/>
              <a:t>.</a:t>
            </a:r>
          </a:p>
          <a:p>
            <a:pPr marL="0" indent="0" algn="just">
              <a:buFont typeface="Wingdings" pitchFamily="2" charset="2"/>
              <a:buChar char="§"/>
            </a:pPr>
            <a:r>
              <a:rPr lang="en-IN" sz="2400" dirty="0" smtClean="0"/>
              <a:t>     All decisions of the COC shall be taken by a vote of not less      	</a:t>
            </a:r>
            <a:r>
              <a:rPr lang="en-IN" sz="2800" dirty="0" smtClean="0">
                <a:solidFill>
                  <a:srgbClr val="FF0000"/>
                </a:solidFill>
              </a:rPr>
              <a:t>than 75% of </a:t>
            </a:r>
            <a:r>
              <a:rPr lang="en-IN" sz="2400" dirty="0" smtClean="0"/>
              <a:t>voting share of the financial creditors. </a:t>
            </a:r>
          </a:p>
          <a:p>
            <a:pPr marL="0" indent="0">
              <a:buNone/>
            </a:pPr>
            <a:endParaRPr lang="en-IN" sz="2400" b="1" u="sng" dirty="0">
              <a:latin typeface="Maiandra GD"/>
            </a:endParaRPr>
          </a:p>
          <a:p>
            <a:pPr marL="0" indent="0">
              <a:buNone/>
            </a:pPr>
            <a:endParaRPr lang="en-IN" sz="2400" dirty="0">
              <a:latin typeface="Maiandra GD"/>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48</a:t>
            </a:fld>
            <a:endParaRPr lang="en-US" dirty="0"/>
          </a:p>
        </p:txBody>
      </p:sp>
    </p:spTree>
    <p:extLst>
      <p:ext uri="{BB962C8B-B14F-4D97-AF65-F5344CB8AC3E}">
        <p14:creationId xmlns="" xmlns:p14="http://schemas.microsoft.com/office/powerpoint/2010/main" val="1773729261"/>
      </p:ext>
    </p:extLst>
  </p:cSld>
  <p:clrMapOvr>
    <a:masterClrMapping/>
  </p:clrMapOvr>
  <p:transition spd="med">
    <p:pull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Two New Hi tech  </a:t>
            </a:r>
            <a:endParaRPr lang="en-IN" dirty="0"/>
          </a:p>
        </p:txBody>
      </p:sp>
      <p:sp>
        <p:nvSpPr>
          <p:cNvPr id="3" name="Content Placeholder 2"/>
          <p:cNvSpPr>
            <a:spLocks noGrp="1"/>
          </p:cNvSpPr>
          <p:nvPr>
            <p:ph idx="1"/>
          </p:nvPr>
        </p:nvSpPr>
        <p:spPr>
          <a:xfrm>
            <a:off x="500034" y="1714488"/>
            <a:ext cx="5900750" cy="4525963"/>
          </a:xfrm>
        </p:spPr>
        <p:txBody>
          <a:bodyPr>
            <a:normAutofit fontScale="92500" lnSpcReduction="20000"/>
          </a:bodyPr>
          <a:lstStyle/>
          <a:p>
            <a:pPr marL="0" indent="0" algn="just">
              <a:buNone/>
            </a:pPr>
            <a:r>
              <a:rPr lang="en-IN" dirty="0" smtClean="0"/>
              <a:t> </a:t>
            </a:r>
            <a:r>
              <a:rPr lang="en-IN" dirty="0" smtClean="0">
                <a:solidFill>
                  <a:srgbClr val="FF0000"/>
                </a:solidFill>
              </a:rPr>
              <a:t>Video Conferencing </a:t>
            </a:r>
          </a:p>
          <a:p>
            <a:pPr marL="0" indent="0" algn="just">
              <a:buNone/>
            </a:pPr>
            <a:r>
              <a:rPr lang="en-IN" dirty="0" smtClean="0"/>
              <a:t>Provide the participants an option to attend the meeting through video conferencing in accordance with this Regulation. </a:t>
            </a:r>
          </a:p>
          <a:p>
            <a:pPr marL="0" indent="0" algn="just">
              <a:buNone/>
            </a:pPr>
            <a:endParaRPr lang="en-IN" dirty="0" smtClean="0"/>
          </a:p>
          <a:p>
            <a:pPr marL="0" indent="0" algn="just">
              <a:buNone/>
            </a:pPr>
            <a:r>
              <a:rPr lang="en-IN" sz="3300" dirty="0" smtClean="0">
                <a:solidFill>
                  <a:srgbClr val="FF0000"/>
                </a:solidFill>
              </a:rPr>
              <a:t>Voting through electronic means </a:t>
            </a:r>
          </a:p>
          <a:p>
            <a:pPr marL="0" indent="0" algn="just">
              <a:buNone/>
            </a:pPr>
            <a:r>
              <a:rPr lang="en-IN" dirty="0" smtClean="0"/>
              <a:t>The RP shall provide each member of the committee the means to exercise its VOTING in the meeting, by electronic voting system……. </a:t>
            </a:r>
            <a:endParaRPr lang="en-IN" dirty="0"/>
          </a:p>
          <a:p>
            <a:pPr marL="0" indent="0">
              <a:buNone/>
            </a:pP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49</a:t>
            </a:fld>
            <a:endParaRPr lang="en-US" dirty="0"/>
          </a:p>
        </p:txBody>
      </p:sp>
    </p:spTree>
    <p:extLst>
      <p:ext uri="{BB962C8B-B14F-4D97-AF65-F5344CB8AC3E}">
        <p14:creationId xmlns="" xmlns:p14="http://schemas.microsoft.com/office/powerpoint/2010/main" val="3742591668"/>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INDEX </a:t>
            </a:r>
            <a:endParaRPr lang="en-IN" dirty="0"/>
          </a:p>
        </p:txBody>
      </p:sp>
      <p:sp>
        <p:nvSpPr>
          <p:cNvPr id="3" name="Content Placeholder 2"/>
          <p:cNvSpPr>
            <a:spLocks noGrp="1"/>
          </p:cNvSpPr>
          <p:nvPr>
            <p:ph idx="1"/>
          </p:nvPr>
        </p:nvSpPr>
        <p:spPr/>
        <p:txBody>
          <a:bodyPr/>
          <a:lstStyle/>
          <a:p>
            <a:r>
              <a:rPr lang="en-IN" dirty="0" smtClean="0"/>
              <a:t>Introduction </a:t>
            </a:r>
          </a:p>
          <a:p>
            <a:r>
              <a:rPr lang="en-IN" dirty="0" smtClean="0"/>
              <a:t>Definition </a:t>
            </a:r>
          </a:p>
          <a:p>
            <a:r>
              <a:rPr lang="en-IN" dirty="0" smtClean="0">
                <a:solidFill>
                  <a:srgbClr val="FF0000"/>
                </a:solidFill>
              </a:rPr>
              <a:t>Corporate Insolvency Resolution Process</a:t>
            </a:r>
          </a:p>
          <a:p>
            <a:r>
              <a:rPr lang="en-IN" dirty="0" smtClean="0"/>
              <a:t>Fast Track  CIRP</a:t>
            </a:r>
          </a:p>
          <a:p>
            <a:r>
              <a:rPr lang="en-IN" dirty="0" smtClean="0"/>
              <a:t>Liquidation </a:t>
            </a:r>
          </a:p>
          <a:p>
            <a:r>
              <a:rPr lang="en-IN" dirty="0" smtClean="0"/>
              <a:t>Voluntary Liquidation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a:t>
            </a:fld>
            <a:endParaRPr lang="en-US" dirty="0"/>
          </a:p>
        </p:txBody>
      </p:sp>
    </p:spTree>
  </p:cSld>
  <p:clrMapOvr>
    <a:masterClrMapping/>
  </p:clrMapOvr>
  <p:transition spd="med">
    <p:pull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Information Memorandum ( IM )</a:t>
            </a:r>
            <a:endParaRPr lang="en-IN" dirty="0"/>
          </a:p>
        </p:txBody>
      </p:sp>
      <p:sp>
        <p:nvSpPr>
          <p:cNvPr id="3" name="Content Placeholder 2"/>
          <p:cNvSpPr>
            <a:spLocks noGrp="1"/>
          </p:cNvSpPr>
          <p:nvPr>
            <p:ph idx="1"/>
          </p:nvPr>
        </p:nvSpPr>
        <p:spPr/>
        <p:txBody>
          <a:bodyPr/>
          <a:lstStyle/>
          <a:p>
            <a:pPr>
              <a:buNone/>
            </a:pPr>
            <a:r>
              <a:rPr lang="en-IN" dirty="0" smtClean="0"/>
              <a:t>Section 29</a:t>
            </a:r>
          </a:p>
          <a:p>
            <a:pPr>
              <a:buNone/>
            </a:pPr>
            <a:r>
              <a:rPr lang="en-IN" dirty="0" smtClean="0"/>
              <a:t>   The RP  shall prepare the IM in such form and manner containing such relevant information as may be specified by the Board  for formulating  Resolution Plan. </a:t>
            </a:r>
          </a:p>
          <a:p>
            <a:pPr>
              <a:buNone/>
            </a:pPr>
            <a:endParaRPr lang="en-IN" dirty="0" smtClean="0"/>
          </a:p>
          <a:p>
            <a:pPr>
              <a:buNone/>
            </a:pPr>
            <a:r>
              <a:rPr lang="en-IN" dirty="0" smtClean="0"/>
              <a:t>  The RP shall provide to the Resolution Applicant access to all  relevant information.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50</a:t>
            </a:fld>
            <a:endParaRPr lang="en-US" dirty="0"/>
          </a:p>
        </p:txBody>
      </p:sp>
    </p:spTree>
  </p:cSld>
  <p:clrMapOvr>
    <a:masterClrMapping/>
  </p:clrMapOvr>
  <p:transition spd="med">
    <p:pull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IN" sz="4000" b="1" dirty="0" smtClean="0">
                <a:latin typeface="+mn-lt"/>
              </a:rPr>
              <a:t>INFORMATION</a:t>
            </a:r>
            <a:r>
              <a:rPr lang="en-IN" b="1" dirty="0" smtClean="0">
                <a:latin typeface="+mn-lt"/>
              </a:rPr>
              <a:t> MEMORANDUM</a:t>
            </a:r>
            <a:endParaRPr lang="en-IN" b="1" dirty="0">
              <a:latin typeface="+mn-lt"/>
            </a:endParaRPr>
          </a:p>
        </p:txBody>
      </p:sp>
      <p:sp>
        <p:nvSpPr>
          <p:cNvPr id="3" name="Content Placeholder 2"/>
          <p:cNvSpPr>
            <a:spLocks noGrp="1"/>
          </p:cNvSpPr>
          <p:nvPr>
            <p:ph idx="1"/>
          </p:nvPr>
        </p:nvSpPr>
        <p:spPr>
          <a:xfrm>
            <a:off x="457200" y="1066800"/>
            <a:ext cx="8686800" cy="5791200"/>
          </a:xfrm>
        </p:spPr>
        <p:txBody>
          <a:bodyPr>
            <a:noAutofit/>
          </a:bodyPr>
          <a:lstStyle/>
          <a:p>
            <a:r>
              <a:rPr lang="en-IN" sz="2400" b="1" u="sng" dirty="0" smtClean="0">
                <a:latin typeface="+mj-lt"/>
              </a:rPr>
              <a:t>Following details shall be furnished in the information memorandum:</a:t>
            </a:r>
          </a:p>
          <a:p>
            <a:pPr>
              <a:buNone/>
            </a:pPr>
            <a:endParaRPr lang="en-IN" sz="2400" b="1" u="sng" dirty="0" smtClean="0">
              <a:latin typeface="Maiandra GD"/>
            </a:endParaRPr>
          </a:p>
          <a:p>
            <a:pPr marL="0" indent="0">
              <a:buNone/>
            </a:pPr>
            <a:r>
              <a:rPr lang="en-IN" sz="2400" dirty="0" smtClean="0">
                <a:latin typeface="Maiandra GD"/>
              </a:rPr>
              <a:t>    (a) Assets &amp; liabilities classified into appropriate categories for</a:t>
            </a:r>
          </a:p>
          <a:p>
            <a:pPr marL="0" indent="0">
              <a:buNone/>
            </a:pPr>
            <a:r>
              <a:rPr lang="en-IN" sz="2400" dirty="0" smtClean="0">
                <a:latin typeface="Maiandra GD"/>
              </a:rPr>
              <a:t>         easy  identification</a:t>
            </a:r>
          </a:p>
          <a:p>
            <a:pPr marL="0" indent="0">
              <a:buNone/>
            </a:pPr>
            <a:endParaRPr lang="en-IN" sz="2400" dirty="0" smtClean="0">
              <a:latin typeface="Maiandra GD"/>
            </a:endParaRPr>
          </a:p>
          <a:p>
            <a:pPr marL="0" indent="0">
              <a:buNone/>
            </a:pPr>
            <a:r>
              <a:rPr lang="en-IN" sz="2400" dirty="0">
                <a:latin typeface="Maiandra GD"/>
              </a:rPr>
              <a:t> </a:t>
            </a:r>
            <a:r>
              <a:rPr lang="en-IN" sz="2400" dirty="0" smtClean="0">
                <a:latin typeface="Maiandra GD"/>
              </a:rPr>
              <a:t>   (b) </a:t>
            </a:r>
            <a:r>
              <a:rPr lang="en-IN" sz="2400" dirty="0">
                <a:latin typeface="Maiandra GD"/>
              </a:rPr>
              <a:t>Audited financial statements </a:t>
            </a:r>
            <a:r>
              <a:rPr lang="en-IN" sz="2400" dirty="0" smtClean="0">
                <a:latin typeface="Maiandra GD"/>
              </a:rPr>
              <a:t>for </a:t>
            </a:r>
            <a:r>
              <a:rPr lang="en-IN" sz="2400" dirty="0">
                <a:latin typeface="Maiandra GD"/>
              </a:rPr>
              <a:t>the last </a:t>
            </a:r>
            <a:r>
              <a:rPr lang="en-IN" sz="2400" dirty="0" smtClean="0">
                <a:latin typeface="Maiandra GD"/>
              </a:rPr>
              <a:t>two financial </a:t>
            </a:r>
          </a:p>
          <a:p>
            <a:pPr marL="0" indent="0">
              <a:buNone/>
            </a:pPr>
            <a:r>
              <a:rPr lang="en-IN" sz="2400" dirty="0" smtClean="0">
                <a:latin typeface="Maiandra GD"/>
              </a:rPr>
              <a:t>         years and provisional </a:t>
            </a:r>
            <a:r>
              <a:rPr lang="en-IN" sz="2400" dirty="0">
                <a:latin typeface="Maiandra GD"/>
              </a:rPr>
              <a:t>financial statements for the current </a:t>
            </a:r>
            <a:endParaRPr lang="en-IN" sz="2400" dirty="0" smtClean="0">
              <a:latin typeface="Maiandra GD"/>
            </a:endParaRPr>
          </a:p>
          <a:p>
            <a:pPr marL="0" indent="0">
              <a:buNone/>
            </a:pPr>
            <a:r>
              <a:rPr lang="en-IN" sz="2400" dirty="0" smtClean="0">
                <a:latin typeface="Maiandra GD"/>
              </a:rPr>
              <a:t>         financial year up </a:t>
            </a:r>
            <a:r>
              <a:rPr lang="en-IN" sz="2400" dirty="0">
                <a:latin typeface="Maiandra GD"/>
              </a:rPr>
              <a:t>to a </a:t>
            </a:r>
            <a:r>
              <a:rPr lang="en-IN" sz="2400" dirty="0" smtClean="0">
                <a:latin typeface="Maiandra GD"/>
              </a:rPr>
              <a:t>date </a:t>
            </a:r>
            <a:r>
              <a:rPr lang="en-IN" sz="2400" dirty="0">
                <a:solidFill>
                  <a:srgbClr val="FF0000"/>
                </a:solidFill>
                <a:latin typeface="Maiandra GD"/>
              </a:rPr>
              <a:t>not earlier than fourteen </a:t>
            </a:r>
            <a:r>
              <a:rPr lang="en-IN" sz="2400" dirty="0" smtClean="0">
                <a:solidFill>
                  <a:srgbClr val="FF0000"/>
                </a:solidFill>
                <a:latin typeface="Maiandra GD"/>
              </a:rPr>
              <a:t>days</a:t>
            </a:r>
          </a:p>
          <a:p>
            <a:pPr marL="0" indent="0">
              <a:buNone/>
            </a:pPr>
            <a:r>
              <a:rPr lang="en-IN" sz="2400" dirty="0" smtClean="0">
                <a:solidFill>
                  <a:srgbClr val="FF0000"/>
                </a:solidFill>
                <a:latin typeface="Maiandra GD"/>
              </a:rPr>
              <a:t>         </a:t>
            </a:r>
            <a:r>
              <a:rPr lang="en-IN" sz="2400" dirty="0">
                <a:solidFill>
                  <a:srgbClr val="FF0000"/>
                </a:solidFill>
                <a:latin typeface="Maiandra GD"/>
              </a:rPr>
              <a:t>from the </a:t>
            </a:r>
            <a:r>
              <a:rPr lang="en-IN" sz="2400" dirty="0" smtClean="0">
                <a:solidFill>
                  <a:srgbClr val="FF0000"/>
                </a:solidFill>
                <a:latin typeface="Maiandra GD"/>
              </a:rPr>
              <a:t>date of </a:t>
            </a:r>
            <a:r>
              <a:rPr lang="en-IN" sz="2400" dirty="0">
                <a:solidFill>
                  <a:srgbClr val="FF0000"/>
                </a:solidFill>
                <a:latin typeface="Maiandra GD"/>
              </a:rPr>
              <a:t>the application</a:t>
            </a:r>
            <a:r>
              <a:rPr lang="en-IN" sz="2400" dirty="0" smtClean="0">
                <a:solidFill>
                  <a:srgbClr val="FF0000"/>
                </a:solidFill>
                <a:latin typeface="Maiandra GD"/>
              </a:rPr>
              <a:t>;</a:t>
            </a:r>
          </a:p>
          <a:p>
            <a:pPr marL="0" indent="0">
              <a:buNone/>
            </a:pPr>
            <a:endParaRPr lang="en-IN" sz="2400" dirty="0" smtClean="0">
              <a:latin typeface="Maiandra GD"/>
            </a:endParaRPr>
          </a:p>
          <a:p>
            <a:pPr marL="0" indent="0">
              <a:buNone/>
            </a:pPr>
            <a:r>
              <a:rPr lang="en-IN" sz="2400" dirty="0">
                <a:latin typeface="Maiandra GD"/>
              </a:rPr>
              <a:t> </a:t>
            </a:r>
            <a:r>
              <a:rPr lang="en-IN" sz="2400" dirty="0" smtClean="0">
                <a:latin typeface="Maiandra GD"/>
              </a:rPr>
              <a:t>   (c ) List of creditors containing the name, amount claimed, </a:t>
            </a:r>
          </a:p>
          <a:p>
            <a:pPr marL="0" indent="0">
              <a:buNone/>
            </a:pPr>
            <a:r>
              <a:rPr lang="en-IN" sz="2400" dirty="0" smtClean="0">
                <a:latin typeface="Maiandra GD"/>
              </a:rPr>
              <a:t>          amount admitted and security interest , if any</a:t>
            </a:r>
          </a:p>
          <a:p>
            <a:pPr marL="0" indent="0">
              <a:buNone/>
            </a:pPr>
            <a:endParaRPr lang="en-IN" sz="2400" dirty="0" smtClean="0">
              <a:latin typeface="Maiandra GD"/>
            </a:endParaRPr>
          </a:p>
          <a:p>
            <a:pPr marL="0" indent="0">
              <a:buNone/>
            </a:pPr>
            <a:endParaRPr lang="en-IN" sz="2400" dirty="0" smtClean="0">
              <a:latin typeface="Maiandra GD"/>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51</a:t>
            </a:fld>
            <a:endParaRPr lang="en-US" dirty="0"/>
          </a:p>
        </p:txBody>
      </p:sp>
    </p:spTree>
    <p:extLst>
      <p:ext uri="{BB962C8B-B14F-4D97-AF65-F5344CB8AC3E}">
        <p14:creationId xmlns="" xmlns:p14="http://schemas.microsoft.com/office/powerpoint/2010/main" val="3199442879"/>
      </p:ext>
    </p:extLst>
  </p:cSld>
  <p:clrMapOvr>
    <a:masterClrMapping/>
  </p:clrMapOvr>
  <p:transition spd="med">
    <p:pull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IN" sz="4000" b="1" dirty="0" smtClean="0">
                <a:latin typeface="Maiandra GD"/>
              </a:rPr>
              <a:t>INFORMATION</a:t>
            </a:r>
            <a:r>
              <a:rPr lang="en-IN" b="1" dirty="0" smtClean="0">
                <a:latin typeface="Maiandra GD"/>
              </a:rPr>
              <a:t> MEMORANDUM</a:t>
            </a:r>
            <a:endParaRPr lang="en-IN" b="1" dirty="0">
              <a:latin typeface="Maiandra GD"/>
            </a:endParaRPr>
          </a:p>
        </p:txBody>
      </p:sp>
      <p:sp>
        <p:nvSpPr>
          <p:cNvPr id="3" name="Content Placeholder 2"/>
          <p:cNvSpPr>
            <a:spLocks noGrp="1"/>
          </p:cNvSpPr>
          <p:nvPr>
            <p:ph idx="1"/>
          </p:nvPr>
        </p:nvSpPr>
        <p:spPr>
          <a:xfrm>
            <a:off x="457200" y="1066800"/>
            <a:ext cx="8686800" cy="5791200"/>
          </a:xfrm>
        </p:spPr>
        <p:txBody>
          <a:bodyPr>
            <a:normAutofit/>
          </a:bodyPr>
          <a:lstStyle/>
          <a:p>
            <a:pPr marL="0" indent="0">
              <a:buNone/>
            </a:pPr>
            <a:r>
              <a:rPr lang="en-IN" sz="2400" dirty="0" smtClean="0">
                <a:latin typeface="Maiandra GD"/>
              </a:rPr>
              <a:t>    (d)  Related party details   </a:t>
            </a:r>
          </a:p>
          <a:p>
            <a:pPr marL="0" indent="0">
              <a:buNone/>
            </a:pPr>
            <a:endParaRPr lang="en-IN" sz="2400" dirty="0" smtClean="0">
              <a:latin typeface="Maiandra GD"/>
            </a:endParaRPr>
          </a:p>
          <a:p>
            <a:pPr marL="0" indent="0">
              <a:buNone/>
            </a:pPr>
            <a:r>
              <a:rPr lang="en-IN" sz="2400" dirty="0" smtClean="0">
                <a:latin typeface="Maiandra GD"/>
              </a:rPr>
              <a:t>    (e ) Details of guarantees</a:t>
            </a:r>
          </a:p>
          <a:p>
            <a:pPr marL="0" indent="0">
              <a:buNone/>
            </a:pPr>
            <a:endParaRPr lang="en-IN" sz="2400" dirty="0" smtClean="0">
              <a:latin typeface="Maiandra GD"/>
            </a:endParaRPr>
          </a:p>
          <a:p>
            <a:pPr marL="0" indent="0">
              <a:buNone/>
            </a:pPr>
            <a:r>
              <a:rPr lang="en-IN" sz="2400" dirty="0" smtClean="0">
                <a:latin typeface="Maiandra GD"/>
              </a:rPr>
              <a:t>    (f) members or partners holding at least one per cent stake</a:t>
            </a:r>
          </a:p>
          <a:p>
            <a:pPr marL="0" indent="0">
              <a:buNone/>
            </a:pPr>
            <a:endParaRPr lang="en-IN" sz="2400" dirty="0" smtClean="0">
              <a:latin typeface="Maiandra GD"/>
            </a:endParaRPr>
          </a:p>
          <a:p>
            <a:pPr marL="0" indent="0">
              <a:buNone/>
            </a:pPr>
            <a:r>
              <a:rPr lang="en-IN" sz="2400" dirty="0" smtClean="0">
                <a:latin typeface="Maiandra GD"/>
              </a:rPr>
              <a:t>    (g) Litigation details</a:t>
            </a:r>
          </a:p>
          <a:p>
            <a:pPr marL="0" indent="0">
              <a:buNone/>
            </a:pPr>
            <a:endParaRPr lang="en-IN" sz="2400" dirty="0" smtClean="0">
              <a:latin typeface="Maiandra GD"/>
            </a:endParaRPr>
          </a:p>
          <a:p>
            <a:pPr marL="0" indent="0">
              <a:buNone/>
            </a:pPr>
            <a:r>
              <a:rPr lang="en-IN" sz="2400" dirty="0" smtClean="0">
                <a:latin typeface="Maiandra GD"/>
              </a:rPr>
              <a:t>    (h) workers &amp; employee details</a:t>
            </a:r>
          </a:p>
          <a:p>
            <a:pPr marL="0" indent="0">
              <a:buNone/>
            </a:pPr>
            <a:endParaRPr lang="en-IN" sz="2400" dirty="0" smtClean="0">
              <a:latin typeface="Maiandra GD"/>
            </a:endParaRPr>
          </a:p>
          <a:p>
            <a:pPr marL="0" indent="0">
              <a:buNone/>
            </a:pPr>
            <a:r>
              <a:rPr lang="en-IN" sz="2800" dirty="0">
                <a:solidFill>
                  <a:srgbClr val="FF0000"/>
                </a:solidFill>
                <a:latin typeface="Maiandra GD"/>
              </a:rPr>
              <a:t> </a:t>
            </a:r>
            <a:r>
              <a:rPr lang="en-IN" sz="2800" dirty="0" smtClean="0">
                <a:solidFill>
                  <a:srgbClr val="FF0000"/>
                </a:solidFill>
                <a:latin typeface="Maiandra GD"/>
              </a:rPr>
              <a:t>   (</a:t>
            </a:r>
            <a:r>
              <a:rPr lang="en-IN" sz="2800" dirty="0" err="1" smtClean="0">
                <a:solidFill>
                  <a:srgbClr val="FF0000"/>
                </a:solidFill>
                <a:latin typeface="Maiandra GD"/>
              </a:rPr>
              <a:t>i</a:t>
            </a:r>
            <a:r>
              <a:rPr lang="en-IN" sz="2800" dirty="0" smtClean="0">
                <a:solidFill>
                  <a:srgbClr val="FF0000"/>
                </a:solidFill>
                <a:latin typeface="Maiandra GD"/>
              </a:rPr>
              <a:t>) Liquidation value, Liquidation value due to    	operational creditor</a:t>
            </a:r>
          </a:p>
          <a:p>
            <a:pPr marL="0" indent="0">
              <a:buNone/>
            </a:pPr>
            <a:endParaRPr lang="en-IN" sz="2200" dirty="0" smtClean="0">
              <a:latin typeface="Maiandra GD"/>
            </a:endParaRPr>
          </a:p>
          <a:p>
            <a:pPr marL="0" indent="0">
              <a:buNone/>
            </a:pPr>
            <a:endParaRPr lang="en-IN" sz="2800" dirty="0">
              <a:latin typeface="Maiandra GD"/>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52</a:t>
            </a:fld>
            <a:endParaRPr lang="en-US" dirty="0"/>
          </a:p>
        </p:txBody>
      </p:sp>
    </p:spTree>
    <p:extLst>
      <p:ext uri="{BB962C8B-B14F-4D97-AF65-F5344CB8AC3E}">
        <p14:creationId xmlns="" xmlns:p14="http://schemas.microsoft.com/office/powerpoint/2010/main" val="3199442879"/>
      </p:ext>
    </p:extLst>
  </p:cSld>
  <p:clrMapOvr>
    <a:masterClrMapping/>
  </p:clrMapOvr>
  <p:transition spd="med">
    <p:pull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IN" sz="3200" b="1" dirty="0" smtClean="0">
                <a:latin typeface="+mn-lt"/>
              </a:rPr>
              <a:t>INSOLVENCY RESOLUTION PROCESS COST</a:t>
            </a:r>
            <a:endParaRPr lang="en-IN" sz="3200" b="1" dirty="0">
              <a:latin typeface="+mn-lt"/>
            </a:endParaRPr>
          </a:p>
        </p:txBody>
      </p:sp>
      <p:sp>
        <p:nvSpPr>
          <p:cNvPr id="3" name="Content Placeholder 2"/>
          <p:cNvSpPr>
            <a:spLocks noGrp="1"/>
          </p:cNvSpPr>
          <p:nvPr>
            <p:ph idx="1"/>
          </p:nvPr>
        </p:nvSpPr>
        <p:spPr>
          <a:xfrm>
            <a:off x="457200" y="1219200"/>
            <a:ext cx="8229600" cy="5638800"/>
          </a:xfrm>
        </p:spPr>
        <p:txBody>
          <a:bodyPr>
            <a:normAutofit/>
          </a:bodyPr>
          <a:lstStyle/>
          <a:p>
            <a:pPr>
              <a:buNone/>
            </a:pPr>
            <a:r>
              <a:rPr lang="en-IN" dirty="0" smtClean="0"/>
              <a:t>Definition Section 5(13)</a:t>
            </a:r>
          </a:p>
          <a:p>
            <a:r>
              <a:rPr lang="en-IN" dirty="0" smtClean="0"/>
              <a:t>The amount of any interim finance – cost</a:t>
            </a:r>
          </a:p>
          <a:p>
            <a:r>
              <a:rPr lang="en-IN" dirty="0" smtClean="0"/>
              <a:t>Fees payable to a Resolution Professional </a:t>
            </a:r>
          </a:p>
          <a:p>
            <a:r>
              <a:rPr lang="en-IN" dirty="0" smtClean="0"/>
              <a:t>Cost incurred by the RP in running the business as going concern. </a:t>
            </a:r>
          </a:p>
          <a:p>
            <a:r>
              <a:rPr lang="en-IN" dirty="0" smtClean="0"/>
              <a:t>At the expenses of the Government to facilitate the CIPR</a:t>
            </a:r>
          </a:p>
          <a:p>
            <a:r>
              <a:rPr lang="en-IN" dirty="0" smtClean="0"/>
              <a:t>Any other cost as specified by  the Board</a:t>
            </a:r>
            <a:r>
              <a:rPr lang="en-IN" sz="2800" dirty="0" smtClean="0"/>
              <a:t>. </a:t>
            </a:r>
          </a:p>
          <a:p>
            <a:endParaRPr lang="en-IN" sz="2800" dirty="0" smtClean="0">
              <a:latin typeface="Maiandra GD"/>
            </a:endParaRPr>
          </a:p>
          <a:p>
            <a:pPr>
              <a:buNone/>
            </a:pPr>
            <a:endParaRPr lang="en-IN" sz="2800" dirty="0" smtClean="0">
              <a:latin typeface="Maiandra GD"/>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53</a:t>
            </a:fld>
            <a:endParaRPr lang="en-US" dirty="0"/>
          </a:p>
        </p:txBody>
      </p:sp>
    </p:spTree>
    <p:extLst>
      <p:ext uri="{BB962C8B-B14F-4D97-AF65-F5344CB8AC3E}">
        <p14:creationId xmlns="" xmlns:p14="http://schemas.microsoft.com/office/powerpoint/2010/main" val="603608596"/>
      </p:ext>
    </p:extLst>
  </p:cSld>
  <p:clrMapOvr>
    <a:masterClrMapping/>
  </p:clrMapOvr>
  <p:transition spd="med">
    <p:pull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IN" sz="3200" b="1" dirty="0" smtClean="0"/>
              <a:t>INSOLVENCY RESOLUTION PROCESS COST</a:t>
            </a:r>
            <a:endParaRPr lang="en-IN" sz="3200" b="1" dirty="0"/>
          </a:p>
        </p:txBody>
      </p:sp>
      <p:sp>
        <p:nvSpPr>
          <p:cNvPr id="3" name="Content Placeholder 2"/>
          <p:cNvSpPr>
            <a:spLocks noGrp="1"/>
          </p:cNvSpPr>
          <p:nvPr>
            <p:ph idx="1"/>
          </p:nvPr>
        </p:nvSpPr>
        <p:spPr>
          <a:xfrm>
            <a:off x="457200" y="1219200"/>
            <a:ext cx="8229600" cy="5638800"/>
          </a:xfrm>
        </p:spPr>
        <p:txBody>
          <a:bodyPr>
            <a:normAutofit lnSpcReduction="10000"/>
          </a:bodyPr>
          <a:lstStyle/>
          <a:p>
            <a:pPr>
              <a:buNone/>
            </a:pPr>
            <a:r>
              <a:rPr lang="en-IN" sz="2800" dirty="0" smtClean="0">
                <a:latin typeface="Maiandra GD"/>
              </a:rPr>
              <a:t>Regulation No. 31</a:t>
            </a:r>
          </a:p>
          <a:p>
            <a:pPr algn="just"/>
            <a:r>
              <a:rPr lang="en-IN" dirty="0" smtClean="0">
                <a:latin typeface="+mj-lt"/>
              </a:rPr>
              <a:t>Supplier  of essential goods &amp; services</a:t>
            </a:r>
          </a:p>
          <a:p>
            <a:pPr algn="just"/>
            <a:r>
              <a:rPr lang="en-IN" dirty="0" smtClean="0">
                <a:latin typeface="+mj-lt"/>
              </a:rPr>
              <a:t>Amount due to a person whose right are prejudicially affected on account of moratorium.</a:t>
            </a:r>
          </a:p>
          <a:p>
            <a:pPr algn="just"/>
            <a:r>
              <a:rPr lang="en-IN" dirty="0" smtClean="0">
                <a:latin typeface="+mj-lt"/>
              </a:rPr>
              <a:t>Expenses incurred by IRP as ratified regulation 33</a:t>
            </a:r>
          </a:p>
          <a:p>
            <a:pPr algn="just"/>
            <a:r>
              <a:rPr lang="en-IN" dirty="0" smtClean="0">
                <a:latin typeface="+mj-lt"/>
              </a:rPr>
              <a:t>Expenses incurred by RP fixed under regulation 34</a:t>
            </a:r>
          </a:p>
          <a:p>
            <a:pPr algn="just"/>
            <a:r>
              <a:rPr lang="en-IN" dirty="0" smtClean="0">
                <a:latin typeface="+mj-lt"/>
              </a:rPr>
              <a:t> Other costs directly relating to the CIRP and approved  by COC.</a:t>
            </a:r>
          </a:p>
        </p:txBody>
      </p:sp>
      <p:sp>
        <p:nvSpPr>
          <p:cNvPr id="5" name="Slide Number Placeholder 4"/>
          <p:cNvSpPr>
            <a:spLocks noGrp="1"/>
          </p:cNvSpPr>
          <p:nvPr>
            <p:ph type="sldNum" sz="quarter" idx="12"/>
          </p:nvPr>
        </p:nvSpPr>
        <p:spPr/>
        <p:txBody>
          <a:bodyPr/>
          <a:lstStyle/>
          <a:p>
            <a:fld id="{B6F15528-21DE-4FAA-801E-634DDDAF4B2B}" type="slidenum">
              <a:rPr lang="en-US" smtClean="0"/>
              <a:pPr/>
              <a:t>54</a:t>
            </a:fld>
            <a:endParaRPr lang="en-US" dirty="0"/>
          </a:p>
        </p:txBody>
      </p:sp>
    </p:spTree>
    <p:extLst>
      <p:ext uri="{BB962C8B-B14F-4D97-AF65-F5344CB8AC3E}">
        <p14:creationId xmlns="" xmlns:p14="http://schemas.microsoft.com/office/powerpoint/2010/main" val="603608596"/>
      </p:ext>
    </p:extLst>
  </p:cSld>
  <p:clrMapOvr>
    <a:masterClrMapping/>
  </p:clrMapOvr>
  <p:transition spd="med">
    <p:pull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smtClean="0"/>
              <a:t>Cost of  IRP  &amp; RP</a:t>
            </a:r>
            <a:endParaRPr lang="en-IN" dirty="0"/>
          </a:p>
        </p:txBody>
      </p:sp>
      <p:sp>
        <p:nvSpPr>
          <p:cNvPr id="3" name="Content Placeholder 2"/>
          <p:cNvSpPr>
            <a:spLocks noGrp="1"/>
          </p:cNvSpPr>
          <p:nvPr>
            <p:ph idx="1"/>
          </p:nvPr>
        </p:nvSpPr>
        <p:spPr/>
        <p:txBody>
          <a:bodyPr>
            <a:normAutofit/>
          </a:bodyPr>
          <a:lstStyle/>
          <a:p>
            <a:r>
              <a:rPr lang="en-IN" sz="2400" dirty="0" smtClean="0"/>
              <a:t>IRP</a:t>
            </a:r>
          </a:p>
          <a:p>
            <a:r>
              <a:rPr lang="en-IN" sz="2400" dirty="0" smtClean="0"/>
              <a:t>The applicant shall fix the expenses to be incurred by the IRP.</a:t>
            </a:r>
          </a:p>
          <a:p>
            <a:r>
              <a:rPr lang="en-IN" sz="2400" dirty="0" smtClean="0"/>
              <a:t>If not then AA. </a:t>
            </a:r>
          </a:p>
          <a:p>
            <a:r>
              <a:rPr lang="en-IN" sz="2400" dirty="0" smtClean="0"/>
              <a:t>The applicant shall bear the expenses which shall be reimbursed by the extent  it ratifies. </a:t>
            </a:r>
          </a:p>
          <a:p>
            <a:r>
              <a:rPr lang="en-IN" sz="2400" dirty="0" smtClean="0"/>
              <a:t> The amount of expenses ratified by the committee  shall be treated as Insolvency Resolution Process Cost. </a:t>
            </a:r>
          </a:p>
          <a:p>
            <a:r>
              <a:rPr lang="en-IN" dirty="0" smtClean="0"/>
              <a:t>RP </a:t>
            </a:r>
          </a:p>
          <a:p>
            <a:r>
              <a:rPr lang="en-IN" sz="2400" dirty="0" smtClean="0"/>
              <a:t>The COC shall fix and expenses shall constitute insolvency resolution  process cost. </a:t>
            </a:r>
            <a:endParaRPr lang="en-IN" sz="24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55</a:t>
            </a:fld>
            <a:endParaRPr lang="en-US" dirty="0"/>
          </a:p>
        </p:txBody>
      </p:sp>
    </p:spTree>
  </p:cSld>
  <p:clrMapOvr>
    <a:masterClrMapping/>
  </p:clrMapOvr>
  <p:transition spd="med">
    <p:pull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Prior Approval of COC </a:t>
            </a:r>
            <a:endParaRPr lang="en-IN" dirty="0"/>
          </a:p>
        </p:txBody>
      </p:sp>
      <p:sp>
        <p:nvSpPr>
          <p:cNvPr id="3" name="Content Placeholder 2"/>
          <p:cNvSpPr>
            <a:spLocks noGrp="1"/>
          </p:cNvSpPr>
          <p:nvPr>
            <p:ph idx="1"/>
          </p:nvPr>
        </p:nvSpPr>
        <p:spPr/>
        <p:txBody>
          <a:bodyPr>
            <a:normAutofit fontScale="92500" lnSpcReduction="20000"/>
          </a:bodyPr>
          <a:lstStyle/>
          <a:p>
            <a:pPr>
              <a:buNone/>
            </a:pPr>
            <a:r>
              <a:rPr lang="en-IN" dirty="0" smtClean="0"/>
              <a:t>Not to  take any of the following actions without the prior approval of COC</a:t>
            </a:r>
          </a:p>
          <a:p>
            <a:r>
              <a:rPr lang="en-IN" dirty="0" smtClean="0"/>
              <a:t>Raise interim finance</a:t>
            </a:r>
          </a:p>
          <a:p>
            <a:r>
              <a:rPr lang="en-IN" dirty="0" smtClean="0"/>
              <a:t>Create security interest over the assets of CD</a:t>
            </a:r>
          </a:p>
          <a:p>
            <a:r>
              <a:rPr lang="en-IN" dirty="0" smtClean="0"/>
              <a:t>Change capital Structure </a:t>
            </a:r>
          </a:p>
          <a:p>
            <a:r>
              <a:rPr lang="en-IN" dirty="0" smtClean="0"/>
              <a:t>Record any change in the ownership interest of the CD. </a:t>
            </a:r>
          </a:p>
          <a:p>
            <a:r>
              <a:rPr lang="en-IN" dirty="0" smtClean="0"/>
              <a:t>Undertake related party transactions</a:t>
            </a:r>
          </a:p>
          <a:p>
            <a:r>
              <a:rPr lang="en-IN" dirty="0" smtClean="0"/>
              <a:t>Amend any constitutional documents</a:t>
            </a:r>
          </a:p>
          <a:p>
            <a:r>
              <a:rPr lang="en-IN" dirty="0" smtClean="0"/>
              <a:t>.............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56</a:t>
            </a:fld>
            <a:endParaRPr lang="en-US" dirty="0"/>
          </a:p>
        </p:txBody>
      </p:sp>
    </p:spTree>
  </p:cSld>
  <p:clrMapOvr>
    <a:masterClrMapping/>
  </p:clrMapOvr>
  <p:transition spd="med">
    <p:pull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smtClean="0"/>
              <a:t>Resolution </a:t>
            </a:r>
            <a:endParaRPr lang="en-IN" dirty="0"/>
          </a:p>
        </p:txBody>
      </p:sp>
      <p:sp>
        <p:nvSpPr>
          <p:cNvPr id="6" name="Text Placeholder 5"/>
          <p:cNvSpPr>
            <a:spLocks noGrp="1"/>
          </p:cNvSpPr>
          <p:nvPr>
            <p:ph type="body" idx="1"/>
          </p:nvPr>
        </p:nvSpPr>
        <p:spPr/>
        <p:txBody>
          <a:bodyPr/>
          <a:lstStyle/>
          <a:p>
            <a:pPr algn="ctr"/>
            <a:r>
              <a:rPr lang="en-IN" dirty="0" smtClean="0"/>
              <a:t>Applicant</a:t>
            </a:r>
            <a:endParaRPr lang="en-IN" dirty="0"/>
          </a:p>
        </p:txBody>
      </p:sp>
      <p:sp>
        <p:nvSpPr>
          <p:cNvPr id="7" name="Content Placeholder 6"/>
          <p:cNvSpPr>
            <a:spLocks noGrp="1"/>
          </p:cNvSpPr>
          <p:nvPr>
            <p:ph sz="half" idx="2"/>
          </p:nvPr>
        </p:nvSpPr>
        <p:spPr>
          <a:xfrm>
            <a:off x="457200" y="2174875"/>
            <a:ext cx="4040188" cy="3342357"/>
          </a:xfrm>
        </p:spPr>
        <p:txBody>
          <a:bodyPr>
            <a:normAutofit/>
          </a:bodyPr>
          <a:lstStyle/>
          <a:p>
            <a:r>
              <a:rPr lang="en-IN" dirty="0" smtClean="0"/>
              <a:t>5(25)</a:t>
            </a:r>
          </a:p>
          <a:p>
            <a:pPr algn="just">
              <a:buNone/>
            </a:pPr>
            <a:r>
              <a:rPr lang="en-IN" dirty="0" smtClean="0"/>
              <a:t>	</a:t>
            </a:r>
            <a:r>
              <a:rPr lang="en-IN" sz="3200" dirty="0" smtClean="0"/>
              <a:t>Means any person who submits a  Resolution Plan to the Resolution Professional </a:t>
            </a:r>
            <a:endParaRPr lang="en-IN" sz="3200" dirty="0"/>
          </a:p>
        </p:txBody>
      </p:sp>
      <p:sp>
        <p:nvSpPr>
          <p:cNvPr id="8" name="Text Placeholder 7"/>
          <p:cNvSpPr>
            <a:spLocks noGrp="1"/>
          </p:cNvSpPr>
          <p:nvPr>
            <p:ph type="body" sz="quarter" idx="3"/>
          </p:nvPr>
        </p:nvSpPr>
        <p:spPr/>
        <p:txBody>
          <a:bodyPr/>
          <a:lstStyle/>
          <a:p>
            <a:pPr algn="ctr"/>
            <a:r>
              <a:rPr lang="en-IN" dirty="0" smtClean="0"/>
              <a:t>Plan</a:t>
            </a:r>
            <a:endParaRPr lang="en-IN" dirty="0"/>
          </a:p>
        </p:txBody>
      </p:sp>
      <p:sp>
        <p:nvSpPr>
          <p:cNvPr id="9" name="Content Placeholder 8"/>
          <p:cNvSpPr>
            <a:spLocks noGrp="1"/>
          </p:cNvSpPr>
          <p:nvPr>
            <p:ph sz="quarter" idx="4"/>
          </p:nvPr>
        </p:nvSpPr>
        <p:spPr>
          <a:xfrm>
            <a:off x="4645025" y="2174875"/>
            <a:ext cx="4041775" cy="3623721"/>
          </a:xfrm>
        </p:spPr>
        <p:txBody>
          <a:bodyPr>
            <a:normAutofit fontScale="92500" lnSpcReduction="20000"/>
          </a:bodyPr>
          <a:lstStyle/>
          <a:p>
            <a:r>
              <a:rPr lang="en-IN" dirty="0" smtClean="0"/>
              <a:t>5(26)</a:t>
            </a:r>
          </a:p>
          <a:p>
            <a:pPr algn="just">
              <a:buNone/>
            </a:pPr>
            <a:r>
              <a:rPr lang="en-IN" dirty="0" smtClean="0"/>
              <a:t>	</a:t>
            </a:r>
            <a:r>
              <a:rPr lang="en-IN" sz="3300" dirty="0" smtClean="0"/>
              <a:t>Means a plan proposed by any person for insolvency  resolution of the corporate debtor as going concern in accordance with Part – II</a:t>
            </a:r>
            <a:r>
              <a:rPr lang="en-IN" sz="3200" dirty="0" smtClean="0"/>
              <a:t>. </a:t>
            </a:r>
            <a:endParaRPr lang="en-IN" sz="3200" dirty="0"/>
          </a:p>
        </p:txBody>
      </p:sp>
      <p:sp>
        <p:nvSpPr>
          <p:cNvPr id="10" name="Slide Number Placeholder 9"/>
          <p:cNvSpPr>
            <a:spLocks noGrp="1"/>
          </p:cNvSpPr>
          <p:nvPr>
            <p:ph type="sldNum" sz="quarter" idx="12"/>
          </p:nvPr>
        </p:nvSpPr>
        <p:spPr/>
        <p:txBody>
          <a:bodyPr/>
          <a:lstStyle/>
          <a:p>
            <a:fld id="{B6F15528-21DE-4FAA-801E-634DDDAF4B2B}" type="slidenum">
              <a:rPr lang="en-US" smtClean="0"/>
              <a:pPr/>
              <a:t>57</a:t>
            </a:fld>
            <a:endParaRPr lang="en-US" dirty="0"/>
          </a:p>
        </p:txBody>
      </p:sp>
      <p:sp>
        <p:nvSpPr>
          <p:cNvPr id="11" name="TextBox 10"/>
          <p:cNvSpPr txBox="1"/>
          <p:nvPr/>
        </p:nvSpPr>
        <p:spPr>
          <a:xfrm>
            <a:off x="714348" y="5429264"/>
            <a:ext cx="8072494" cy="369332"/>
          </a:xfrm>
          <a:prstGeom prst="rect">
            <a:avLst/>
          </a:prstGeom>
          <a:noFill/>
        </p:spPr>
        <p:txBody>
          <a:bodyPr wrap="square" rtlCol="0">
            <a:spAutoFit/>
          </a:bodyPr>
          <a:lstStyle/>
          <a:p>
            <a:endParaRPr lang="en-IN" dirty="0"/>
          </a:p>
        </p:txBody>
      </p:sp>
    </p:spTree>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Resolution Applicant  - News</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58</a:t>
            </a:fld>
            <a:endParaRPr lang="en-US" dirty="0"/>
          </a:p>
        </p:txBody>
      </p:sp>
      <p:sp>
        <p:nvSpPr>
          <p:cNvPr id="6" name="Content Placeholder 5"/>
          <p:cNvSpPr>
            <a:spLocks noGrp="1"/>
          </p:cNvSpPr>
          <p:nvPr>
            <p:ph idx="1"/>
          </p:nvPr>
        </p:nvSpPr>
        <p:spPr/>
        <p:txBody>
          <a:bodyPr>
            <a:noAutofit/>
          </a:bodyPr>
          <a:lstStyle/>
          <a:p>
            <a:pPr marL="0" indent="0" algn="just">
              <a:buNone/>
            </a:pPr>
            <a:r>
              <a:rPr lang="en-IN" sz="1800" dirty="0" err="1"/>
              <a:t>Sajjan</a:t>
            </a:r>
            <a:r>
              <a:rPr lang="en-IN" sz="1800" dirty="0"/>
              <a:t> Jindal-controlled JSW Steel is in discussion with </a:t>
            </a:r>
            <a:r>
              <a:rPr lang="en-IN" sz="1800" dirty="0" err="1"/>
              <a:t>Piramal</a:t>
            </a:r>
            <a:r>
              <a:rPr lang="en-IN" sz="1800" dirty="0"/>
              <a:t> Enterprises for a partnership that could result in a joint bidding </a:t>
            </a:r>
            <a:r>
              <a:rPr lang="en-IN" sz="1800" dirty="0">
                <a:solidFill>
                  <a:srgbClr val="FF0000"/>
                </a:solidFill>
              </a:rPr>
              <a:t>of assets currently going through the insolvency process.</a:t>
            </a:r>
          </a:p>
          <a:p>
            <a:pPr marL="0" indent="0" algn="just">
              <a:buNone/>
            </a:pPr>
            <a:endParaRPr lang="en-IN" sz="1800" dirty="0"/>
          </a:p>
          <a:p>
            <a:pPr marL="0" indent="0" algn="just">
              <a:buNone/>
            </a:pPr>
            <a:r>
              <a:rPr lang="en-IN" sz="1800" dirty="0"/>
              <a:t>According to the contours of the arrangement, </a:t>
            </a:r>
            <a:r>
              <a:rPr lang="en-IN" sz="1800" dirty="0" err="1"/>
              <a:t>Piramal</a:t>
            </a:r>
            <a:r>
              <a:rPr lang="en-IN" sz="1800" dirty="0"/>
              <a:t> Enterprises would provide the funding and JSW Steel the management to the assets once they come up for bidding. </a:t>
            </a:r>
          </a:p>
          <a:p>
            <a:pPr marL="0" indent="0" algn="just">
              <a:buNone/>
            </a:pPr>
            <a:endParaRPr lang="en-IN" sz="1800" dirty="0"/>
          </a:p>
          <a:p>
            <a:pPr marL="0" indent="0" algn="just">
              <a:buNone/>
            </a:pPr>
            <a:r>
              <a:rPr lang="en-IN" sz="2000" dirty="0">
                <a:solidFill>
                  <a:srgbClr val="FF0000"/>
                </a:solidFill>
              </a:rPr>
              <a:t>JSW Steel is interested in bidding for stressed assets in the steel sector. Jindal’s son, </a:t>
            </a:r>
            <a:r>
              <a:rPr lang="en-IN" sz="2000" dirty="0" err="1">
                <a:solidFill>
                  <a:srgbClr val="FF0000"/>
                </a:solidFill>
              </a:rPr>
              <a:t>Parth</a:t>
            </a:r>
            <a:r>
              <a:rPr lang="en-IN" sz="2000" dirty="0">
                <a:solidFill>
                  <a:srgbClr val="FF0000"/>
                </a:solidFill>
              </a:rPr>
              <a:t> Jindal, recently said in Kolkata, “We are very keen on </a:t>
            </a:r>
            <a:r>
              <a:rPr lang="en-IN" sz="2000" dirty="0" err="1">
                <a:solidFill>
                  <a:srgbClr val="FF0000"/>
                </a:solidFill>
              </a:rPr>
              <a:t>Bhushan</a:t>
            </a:r>
            <a:r>
              <a:rPr lang="en-IN" sz="2000" dirty="0">
                <a:solidFill>
                  <a:srgbClr val="FF0000"/>
                </a:solidFill>
              </a:rPr>
              <a:t> Steel and Monnet </a:t>
            </a:r>
            <a:r>
              <a:rPr lang="en-IN" sz="2000" dirty="0" err="1">
                <a:solidFill>
                  <a:srgbClr val="FF0000"/>
                </a:solidFill>
              </a:rPr>
              <a:t>Ispat</a:t>
            </a:r>
            <a:r>
              <a:rPr lang="en-IN" sz="2000" dirty="0">
                <a:solidFill>
                  <a:srgbClr val="FF0000"/>
                </a:solidFill>
              </a:rPr>
              <a:t>. At the right price, even </a:t>
            </a:r>
            <a:r>
              <a:rPr lang="en-IN" sz="2000" dirty="0" err="1">
                <a:solidFill>
                  <a:srgbClr val="FF0000"/>
                </a:solidFill>
              </a:rPr>
              <a:t>Essar</a:t>
            </a:r>
            <a:r>
              <a:rPr lang="en-IN" sz="2000" dirty="0">
                <a:solidFill>
                  <a:srgbClr val="FF0000"/>
                </a:solidFill>
              </a:rPr>
              <a:t> would be attractive.” </a:t>
            </a:r>
          </a:p>
          <a:p>
            <a:pPr marL="0" indent="0" algn="just">
              <a:buNone/>
            </a:pPr>
            <a:endParaRPr lang="en-IN" sz="1800" dirty="0"/>
          </a:p>
          <a:p>
            <a:pPr marL="0" indent="0" algn="just">
              <a:buNone/>
            </a:pPr>
            <a:r>
              <a:rPr lang="en-IN" sz="1800" dirty="0" smtClean="0"/>
              <a:t>Ajay </a:t>
            </a:r>
            <a:r>
              <a:rPr lang="en-IN" sz="1800" dirty="0" err="1"/>
              <a:t>Piramal</a:t>
            </a:r>
            <a:r>
              <a:rPr lang="en-IN" sz="1800" dirty="0"/>
              <a:t>, chairman, </a:t>
            </a:r>
            <a:r>
              <a:rPr lang="en-IN" sz="1800" dirty="0" err="1"/>
              <a:t>Piramal</a:t>
            </a:r>
            <a:r>
              <a:rPr lang="en-IN" sz="1800" dirty="0"/>
              <a:t> Enterprises, had told Business Standard earlier this week that besides the joint venture with Bain Capital Credit India Investments for the asset reconstruction business, the company would get into a strategic partnership with other industry experts. </a:t>
            </a:r>
          </a:p>
          <a:p>
            <a:endParaRPr lang="en-IN" sz="1800" dirty="0"/>
          </a:p>
        </p:txBody>
      </p:sp>
    </p:spTree>
    <p:extLst>
      <p:ext uri="{BB962C8B-B14F-4D97-AF65-F5344CB8AC3E}">
        <p14:creationId xmlns="" xmlns:p14="http://schemas.microsoft.com/office/powerpoint/2010/main" val="2115567837"/>
      </p:ext>
    </p:extLst>
  </p:cSld>
  <p:clrMapOvr>
    <a:masterClrMapping/>
  </p:clrMapOvr>
  <p:transition spd="med">
    <p:pull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Resolution Applicant </a:t>
            </a:r>
            <a:endParaRPr lang="en-IN" dirty="0"/>
          </a:p>
        </p:txBody>
      </p:sp>
      <p:sp>
        <p:nvSpPr>
          <p:cNvPr id="3" name="Content Placeholder 2"/>
          <p:cNvSpPr>
            <a:spLocks noGrp="1"/>
          </p:cNvSpPr>
          <p:nvPr>
            <p:ph idx="1"/>
          </p:nvPr>
        </p:nvSpPr>
        <p:spPr>
          <a:xfrm>
            <a:off x="457200" y="1600201"/>
            <a:ext cx="8229600" cy="1108719"/>
          </a:xfrm>
        </p:spPr>
        <p:txBody>
          <a:bodyPr/>
          <a:lstStyle/>
          <a:p>
            <a:r>
              <a:rPr lang="en-IN" b="1" dirty="0" smtClean="0"/>
              <a:t>Reliance Industries may buy unit of bankruptcy-hit </a:t>
            </a:r>
            <a:r>
              <a:rPr lang="en-IN" b="1" dirty="0" err="1" smtClean="0"/>
              <a:t>Alok</a:t>
            </a:r>
            <a:r>
              <a:rPr lang="en-IN" b="1" dirty="0" smtClean="0"/>
              <a:t> ( eco  times  10.11.2017 )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59</a:t>
            </a:fld>
            <a:endParaRPr lang="en-US" dirty="0"/>
          </a:p>
        </p:txBody>
      </p:sp>
      <p:sp>
        <p:nvSpPr>
          <p:cNvPr id="5" name="Rectangle 4"/>
          <p:cNvSpPr/>
          <p:nvPr/>
        </p:nvSpPr>
        <p:spPr>
          <a:xfrm>
            <a:off x="685744" y="2722483"/>
            <a:ext cx="8001056" cy="3816429"/>
          </a:xfrm>
          <a:prstGeom prst="rect">
            <a:avLst/>
          </a:prstGeom>
        </p:spPr>
        <p:txBody>
          <a:bodyPr wrap="square">
            <a:spAutoFit/>
          </a:bodyPr>
          <a:lstStyle/>
          <a:p>
            <a:r>
              <a:rPr lang="en-IN" sz="3200" b="1" dirty="0" smtClean="0"/>
              <a:t>NEW DELHI: </a:t>
            </a:r>
            <a:r>
              <a:rPr lang="en-IN" sz="3200" b="1" dirty="0" err="1" smtClean="0"/>
              <a:t>Sajjan</a:t>
            </a:r>
            <a:r>
              <a:rPr lang="en-IN" sz="3200" b="1" dirty="0" smtClean="0"/>
              <a:t> Jindal-promoted </a:t>
            </a:r>
            <a:r>
              <a:rPr lang="en-IN" sz="3200" b="1" dirty="0" smtClean="0">
                <a:hlinkClick r:id="rId2"/>
              </a:rPr>
              <a:t>JSW</a:t>
            </a:r>
            <a:r>
              <a:rPr lang="en-IN" sz="3200" b="1" dirty="0" smtClean="0"/>
              <a:t> is expected to acquire a 30 per cent stake in </a:t>
            </a:r>
            <a:r>
              <a:rPr lang="en-IN" sz="3200" b="1" dirty="0" err="1" smtClean="0">
                <a:hlinkClick r:id="rId3"/>
              </a:rPr>
              <a:t>Jaypee</a:t>
            </a:r>
            <a:r>
              <a:rPr lang="en-IN" sz="3200" b="1" dirty="0" smtClean="0">
                <a:hlinkClick r:id="rId3"/>
              </a:rPr>
              <a:t> Associates</a:t>
            </a:r>
            <a:r>
              <a:rPr lang="en-IN" sz="3200" b="1" dirty="0" smtClean="0"/>
              <a:t> and jointly bid to invest in </a:t>
            </a:r>
            <a:r>
              <a:rPr lang="en-IN" sz="3200" b="1" dirty="0" err="1" smtClean="0">
                <a:hlinkClick r:id="rId4"/>
              </a:rPr>
              <a:t>Jaypee</a:t>
            </a:r>
            <a:r>
              <a:rPr lang="en-IN" sz="3200" b="1" dirty="0" smtClean="0">
                <a:hlinkClick r:id="rId4"/>
              </a:rPr>
              <a:t> </a:t>
            </a:r>
            <a:r>
              <a:rPr lang="en-IN" sz="3200" b="1" dirty="0" err="1" smtClean="0">
                <a:hlinkClick r:id="rId4"/>
              </a:rPr>
              <a:t>Infratech</a:t>
            </a:r>
            <a:r>
              <a:rPr lang="en-IN" sz="3200" b="1" dirty="0" smtClean="0"/>
              <a:t> that is facing insolvency proceedings</a:t>
            </a:r>
            <a:r>
              <a:rPr lang="en-IN" dirty="0" smtClean="0"/>
              <a:t>.  ( Eco. </a:t>
            </a:r>
            <a:r>
              <a:rPr lang="en-IN" dirty="0" err="1" smtClean="0"/>
              <a:t>Tmies</a:t>
            </a:r>
            <a:r>
              <a:rPr lang="en-IN" dirty="0" smtClean="0"/>
              <a:t>  11.11.2017 ) </a:t>
            </a:r>
          </a:p>
          <a:p>
            <a:endParaRPr lang="en-IN" dirty="0"/>
          </a:p>
          <a:p>
            <a:r>
              <a:rPr lang="en-IN" sz="3200" b="1" dirty="0" smtClean="0"/>
              <a:t>18  </a:t>
            </a:r>
            <a:r>
              <a:rPr lang="en-IN" sz="3200" b="1" dirty="0"/>
              <a:t>Bids received for completion of residential project by JP  </a:t>
            </a:r>
            <a:r>
              <a:rPr lang="en-IN" sz="3200" b="1" dirty="0" err="1"/>
              <a:t>infratech</a:t>
            </a:r>
            <a:r>
              <a:rPr lang="en-IN" sz="3200" b="1" dirty="0"/>
              <a:t> Noida </a:t>
            </a:r>
          </a:p>
        </p:txBody>
      </p:sp>
    </p:spTree>
  </p:cSld>
  <p:clrMapOvr>
    <a:masterClrMapping/>
  </p:clrMapOvr>
  <p:transition spd="med">
    <p:pull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IN" dirty="0" smtClean="0"/>
              <a:t>Insolvency Professional </a:t>
            </a:r>
            <a:endParaRPr lang="en-IN" dirty="0"/>
          </a:p>
        </p:txBody>
      </p:sp>
      <p:sp>
        <p:nvSpPr>
          <p:cNvPr id="3" name="Content Placeholder 2"/>
          <p:cNvSpPr>
            <a:spLocks noGrp="1"/>
          </p:cNvSpPr>
          <p:nvPr>
            <p:ph idx="1"/>
          </p:nvPr>
        </p:nvSpPr>
        <p:spPr/>
        <p:txBody>
          <a:bodyPr/>
          <a:lstStyle/>
          <a:p>
            <a:pPr>
              <a:buNone/>
            </a:pPr>
            <a:endParaRPr lang="en-IN" dirty="0" smtClean="0"/>
          </a:p>
          <a:p>
            <a:pPr algn="just">
              <a:buNone/>
            </a:pPr>
            <a:r>
              <a:rPr lang="en-IN" dirty="0" smtClean="0"/>
              <a:t>	Insolvency process cannot be imagined without the involvement of an  </a:t>
            </a:r>
            <a:r>
              <a:rPr lang="en-IN" dirty="0" smtClean="0">
                <a:solidFill>
                  <a:srgbClr val="FF0000"/>
                </a:solidFill>
              </a:rPr>
              <a:t>IP</a:t>
            </a:r>
            <a:r>
              <a:rPr lang="en-IN" dirty="0" smtClean="0"/>
              <a:t> who in  many respects is in the </a:t>
            </a:r>
            <a:r>
              <a:rPr lang="en-IN" dirty="0" smtClean="0">
                <a:solidFill>
                  <a:srgbClr val="FF0000"/>
                </a:solidFill>
              </a:rPr>
              <a:t>lynch pin </a:t>
            </a:r>
            <a:r>
              <a:rPr lang="en-IN" dirty="0" smtClean="0"/>
              <a:t>of the process ;  the link between the Court, Creditor and Debtor </a:t>
            </a:r>
          </a:p>
          <a:p>
            <a:pPr>
              <a:buNone/>
            </a:pPr>
            <a:r>
              <a:rPr lang="en-IN" dirty="0" smtClean="0"/>
              <a:t>		</a:t>
            </a:r>
            <a:r>
              <a:rPr lang="en-IN" sz="2400" dirty="0" smtClean="0"/>
              <a:t>European Bank for Reconstruction and Development</a:t>
            </a:r>
            <a:r>
              <a:rPr lang="en-IN" dirty="0" smtClean="0"/>
              <a:t>.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dirty="0"/>
          </a:p>
        </p:txBody>
      </p:sp>
      <p:pic>
        <p:nvPicPr>
          <p:cNvPr id="5" name="Picture 4" descr="insol prof.jpg"/>
          <p:cNvPicPr>
            <a:picLocks noChangeAspect="1"/>
          </p:cNvPicPr>
          <p:nvPr/>
        </p:nvPicPr>
        <p:blipFill>
          <a:blip r:embed="rId2"/>
          <a:stretch>
            <a:fillRect/>
          </a:stretch>
        </p:blipFill>
        <p:spPr>
          <a:xfrm>
            <a:off x="6143636" y="214290"/>
            <a:ext cx="2781300" cy="1785950"/>
          </a:xfrm>
          <a:prstGeom prst="rect">
            <a:avLst/>
          </a:prstGeom>
        </p:spPr>
      </p:pic>
    </p:spTree>
  </p:cSld>
  <p:clrMapOvr>
    <a:masterClrMapping/>
  </p:clrMapOvr>
  <p:transition spd="med">
    <p:pull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IN" dirty="0" smtClean="0"/>
              <a:t>Resolution Plan </a:t>
            </a:r>
            <a:br>
              <a:rPr lang="en-IN" dirty="0" smtClean="0"/>
            </a:br>
            <a:r>
              <a:rPr lang="en-IN" dirty="0" smtClean="0"/>
              <a:t>Regulation  37-39</a:t>
            </a:r>
            <a:endParaRPr lang="en-IN" dirty="0"/>
          </a:p>
        </p:txBody>
      </p:sp>
      <p:sp>
        <p:nvSpPr>
          <p:cNvPr id="3" name="Content Placeholder 2"/>
          <p:cNvSpPr>
            <a:spLocks noGrp="1"/>
          </p:cNvSpPr>
          <p:nvPr>
            <p:ph idx="1"/>
          </p:nvPr>
        </p:nvSpPr>
        <p:spPr/>
        <p:txBody>
          <a:bodyPr>
            <a:noAutofit/>
          </a:bodyPr>
          <a:lstStyle/>
          <a:p>
            <a:r>
              <a:rPr lang="en-IN" sz="2800" dirty="0" smtClean="0"/>
              <a:t>A  Resolution Applicant may submit Resolution Plan to Resolution Professional. ( 30 days before the expiry of maximum period ) </a:t>
            </a:r>
          </a:p>
          <a:p>
            <a:r>
              <a:rPr lang="en-IN" sz="2800" dirty="0" smtClean="0"/>
              <a:t>The R P shall examine each resolution plan  received by him to confirms to various conditions. </a:t>
            </a:r>
          </a:p>
          <a:p>
            <a:r>
              <a:rPr lang="en-IN" sz="2800" dirty="0" smtClean="0"/>
              <a:t>The RP.  Shall present to the COC for its approval such Resolution Plan which confirms the conditions  referred above. </a:t>
            </a:r>
          </a:p>
          <a:p>
            <a:r>
              <a:rPr lang="en-IN" sz="2800" dirty="0" smtClean="0"/>
              <a:t>The COC  may approve a Resolution Plan by a vote of </a:t>
            </a:r>
            <a:r>
              <a:rPr lang="en-IN" sz="2800" dirty="0" smtClean="0">
                <a:solidFill>
                  <a:srgbClr val="FF0000"/>
                </a:solidFill>
              </a:rPr>
              <a:t>not less than 75% </a:t>
            </a:r>
            <a:r>
              <a:rPr lang="en-IN" sz="2800" dirty="0" smtClean="0"/>
              <a:t>of voting share of the financial creditors. </a:t>
            </a:r>
            <a:endParaRPr lang="en-IN" sz="2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60</a:t>
            </a:fld>
            <a:endParaRPr lang="en-US" dirty="0"/>
          </a:p>
        </p:txBody>
      </p:sp>
      <p:pic>
        <p:nvPicPr>
          <p:cNvPr id="6" name="Picture 5" descr="resolution.png"/>
          <p:cNvPicPr>
            <a:picLocks noChangeAspect="1"/>
          </p:cNvPicPr>
          <p:nvPr/>
        </p:nvPicPr>
        <p:blipFill>
          <a:blip r:embed="rId2"/>
          <a:stretch>
            <a:fillRect/>
          </a:stretch>
        </p:blipFill>
        <p:spPr>
          <a:xfrm>
            <a:off x="4286248" y="285728"/>
            <a:ext cx="4610100" cy="990600"/>
          </a:xfrm>
          <a:prstGeom prst="rect">
            <a:avLst/>
          </a:prstGeom>
        </p:spPr>
      </p:pic>
    </p:spTree>
    <p:extLst>
      <p:ext uri="{BB962C8B-B14F-4D97-AF65-F5344CB8AC3E}">
        <p14:creationId xmlns="" xmlns:p14="http://schemas.microsoft.com/office/powerpoint/2010/main" val="1925050110"/>
      </p:ext>
    </p:extLst>
  </p:cSld>
  <p:clrMapOvr>
    <a:masterClrMapping/>
  </p:clrMapOvr>
  <p:transition spd="med">
    <p:pull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6130"/>
          </a:xfrm>
        </p:spPr>
        <p:txBody>
          <a:bodyPr>
            <a:normAutofit fontScale="90000"/>
          </a:bodyPr>
          <a:lstStyle/>
          <a:p>
            <a:r>
              <a:rPr lang="en-US" dirty="0" smtClean="0"/>
              <a:t/>
            </a:r>
            <a:br>
              <a:rPr lang="en-US" dirty="0" smtClean="0"/>
            </a:br>
            <a:r>
              <a:rPr lang="en-US" dirty="0" smtClean="0"/>
              <a:t>Resolution Plan – Mandatory contents</a:t>
            </a:r>
            <a:endParaRPr lang="en-US" dirty="0"/>
          </a:p>
        </p:txBody>
      </p:sp>
      <p:sp>
        <p:nvSpPr>
          <p:cNvPr id="3" name="Content Placeholder 2"/>
          <p:cNvSpPr>
            <a:spLocks noGrp="1"/>
          </p:cNvSpPr>
          <p:nvPr>
            <p:ph idx="1"/>
          </p:nvPr>
        </p:nvSpPr>
        <p:spPr/>
        <p:txBody>
          <a:bodyPr>
            <a:normAutofit fontScale="92500"/>
          </a:bodyPr>
          <a:lstStyle/>
          <a:p>
            <a:pPr>
              <a:buFont typeface="Times New Roman" pitchFamily="18" charset="0"/>
              <a:buChar char="-"/>
            </a:pPr>
            <a:r>
              <a:rPr lang="en-US" sz="2800" b="1" dirty="0" smtClean="0"/>
              <a:t>A RP must </a:t>
            </a:r>
            <a:r>
              <a:rPr lang="en-US" sz="2800" b="1" dirty="0"/>
              <a:t>identify specific sources of funds that will be used to pay </a:t>
            </a:r>
            <a:r>
              <a:rPr lang="en-US" sz="2800" b="1" dirty="0" smtClean="0"/>
              <a:t>the:</a:t>
            </a:r>
            <a:endParaRPr lang="en-US" sz="2800" b="1" dirty="0"/>
          </a:p>
          <a:p>
            <a:pPr lvl="1">
              <a:buFont typeface="Arial" pitchFamily="34" charset="0"/>
              <a:buChar char="•"/>
            </a:pPr>
            <a:r>
              <a:rPr lang="en-US" sz="2400" dirty="0" smtClean="0">
                <a:solidFill>
                  <a:schemeClr val="tx1"/>
                </a:solidFill>
              </a:rPr>
              <a:t>Insolvency </a:t>
            </a:r>
            <a:r>
              <a:rPr lang="en-US" sz="2400" dirty="0">
                <a:solidFill>
                  <a:schemeClr val="tx1"/>
                </a:solidFill>
              </a:rPr>
              <a:t>resolution process costs with priority in terms of IBC</a:t>
            </a:r>
          </a:p>
          <a:p>
            <a:pPr lvl="1">
              <a:buFont typeface="Arial" pitchFamily="34" charset="0"/>
              <a:buChar char="•"/>
            </a:pPr>
            <a:r>
              <a:rPr lang="en-US" sz="2400" dirty="0" smtClean="0">
                <a:solidFill>
                  <a:schemeClr val="tx1"/>
                </a:solidFill>
              </a:rPr>
              <a:t>Liquidation </a:t>
            </a:r>
            <a:r>
              <a:rPr lang="en-US" sz="2400" dirty="0">
                <a:solidFill>
                  <a:schemeClr val="tx1"/>
                </a:solidFill>
              </a:rPr>
              <a:t>value due to operational creditors, and;</a:t>
            </a:r>
          </a:p>
          <a:p>
            <a:pPr marL="739775" lvl="1" indent="0">
              <a:buFont typeface="Arial" pitchFamily="34" charset="0"/>
              <a:buChar char="•"/>
            </a:pPr>
            <a:r>
              <a:rPr lang="en-US" sz="2400" i="1" dirty="0">
                <a:solidFill>
                  <a:schemeClr val="tx1"/>
                </a:solidFill>
              </a:rPr>
              <a:t>Provide for such payment in priority to any financial creditor which shall in any event be made before the expiry of thirty days after the approval of a resolution plan by the Adjudicating </a:t>
            </a:r>
            <a:r>
              <a:rPr lang="en-US" sz="2400" i="1" dirty="0" smtClean="0">
                <a:solidFill>
                  <a:schemeClr val="tx1"/>
                </a:solidFill>
              </a:rPr>
              <a:t>Authority</a:t>
            </a:r>
            <a:endParaRPr lang="en-US" sz="2400" i="1" dirty="0"/>
          </a:p>
          <a:p>
            <a:pPr lvl="1" algn="just">
              <a:buFont typeface="Arial" pitchFamily="34" charset="0"/>
              <a:buChar char="•"/>
            </a:pPr>
            <a:r>
              <a:rPr lang="en-US" sz="2400" dirty="0" smtClean="0"/>
              <a:t>Liquidation value due to </a:t>
            </a:r>
            <a:r>
              <a:rPr lang="en-US" sz="2400" b="1" i="1" dirty="0" smtClean="0"/>
              <a:t>dissenting financial creditors </a:t>
            </a:r>
            <a:r>
              <a:rPr lang="en-US" sz="2400" dirty="0" smtClean="0"/>
              <a:t>and provide that such payment is made before any recoveries are made by the financial creditors who voted in favour of the resolution plan.</a:t>
            </a:r>
          </a:p>
          <a:p>
            <a:pPr lvl="1">
              <a:buFont typeface="Wingdings" pitchFamily="2" charset="2"/>
              <a:buChar char="Ø"/>
            </a:pPr>
            <a:endParaRPr lang="en-US" sz="1400" dirty="0">
              <a:solidFill>
                <a:schemeClr val="tx1"/>
              </a:solidFill>
            </a:endParaRPr>
          </a:p>
          <a:p>
            <a:pPr marL="0" indent="0">
              <a:buNone/>
            </a:pPr>
            <a:endParaRPr lang="en-US" sz="1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61</a:t>
            </a:fld>
            <a:endParaRPr lang="en-US" dirty="0"/>
          </a:p>
        </p:txBody>
      </p:sp>
    </p:spTree>
    <p:extLst>
      <p:ext uri="{BB962C8B-B14F-4D97-AF65-F5344CB8AC3E}">
        <p14:creationId xmlns="" xmlns:p14="http://schemas.microsoft.com/office/powerpoint/2010/main" val="210967001"/>
      </p:ext>
    </p:extLst>
  </p:cSld>
  <p:clrMapOvr>
    <a:masterClrMapping/>
  </p:clrMapOvr>
  <p:transition spd="med">
    <p:pull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en-US" sz="4000" dirty="0" smtClean="0"/>
              <a:t>Resolution Plan …. Contd. </a:t>
            </a:r>
            <a:endParaRPr lang="en-US" sz="4000" dirty="0"/>
          </a:p>
        </p:txBody>
      </p:sp>
      <p:sp>
        <p:nvSpPr>
          <p:cNvPr id="139267" name="Rectangle 3"/>
          <p:cNvSpPr>
            <a:spLocks noGrp="1" noChangeArrowheads="1"/>
          </p:cNvSpPr>
          <p:nvPr>
            <p:ph type="body" idx="1"/>
          </p:nvPr>
        </p:nvSpPr>
        <p:spPr/>
        <p:txBody>
          <a:bodyPr>
            <a:normAutofit/>
          </a:bodyPr>
          <a:lstStyle/>
          <a:p>
            <a:pPr marL="0" lvl="1" indent="0">
              <a:spcBef>
                <a:spcPts val="0"/>
              </a:spcBef>
              <a:spcAft>
                <a:spcPts val="600"/>
              </a:spcAft>
              <a:buNone/>
            </a:pPr>
            <a:r>
              <a:rPr lang="en-US" sz="1800" b="1" dirty="0" smtClean="0"/>
              <a:t>RP </a:t>
            </a:r>
            <a:r>
              <a:rPr lang="en-US" sz="1800" b="1" dirty="0"/>
              <a:t>must include measures required for implementing </a:t>
            </a:r>
            <a:r>
              <a:rPr lang="en-US" sz="1800" b="1" dirty="0" smtClean="0"/>
              <a:t>those</a:t>
            </a:r>
          </a:p>
          <a:p>
            <a:pPr marL="0" lvl="1" indent="0">
              <a:spcBef>
                <a:spcPts val="0"/>
              </a:spcBef>
              <a:spcAft>
                <a:spcPts val="600"/>
              </a:spcAft>
              <a:buNone/>
            </a:pPr>
            <a:r>
              <a:rPr lang="en-US" sz="1800" b="1" dirty="0" smtClean="0"/>
              <a:t>But not Limited to following :</a:t>
            </a:r>
          </a:p>
          <a:p>
            <a:pPr marL="0" lvl="1" indent="0">
              <a:spcBef>
                <a:spcPts val="0"/>
              </a:spcBef>
              <a:spcAft>
                <a:spcPts val="600"/>
              </a:spcAft>
              <a:buNone/>
            </a:pPr>
            <a:r>
              <a:rPr lang="en-US" sz="2000" b="1" dirty="0" smtClean="0"/>
              <a:t>Asset sale</a:t>
            </a:r>
          </a:p>
          <a:p>
            <a:pPr lvl="1">
              <a:spcBef>
                <a:spcPts val="0"/>
              </a:spcBef>
              <a:spcAft>
                <a:spcPts val="600"/>
              </a:spcAft>
            </a:pPr>
            <a:r>
              <a:rPr lang="en-US" sz="1800" i="1" dirty="0" smtClean="0"/>
              <a:t>Transfer </a:t>
            </a:r>
            <a:r>
              <a:rPr lang="en-US" sz="1800" i="1" dirty="0"/>
              <a:t>of all or part of the assets of the corporate debtor to one or more persons;</a:t>
            </a:r>
          </a:p>
          <a:p>
            <a:pPr lvl="1">
              <a:spcBef>
                <a:spcPts val="0"/>
              </a:spcBef>
              <a:spcAft>
                <a:spcPts val="600"/>
              </a:spcAft>
            </a:pPr>
            <a:r>
              <a:rPr lang="en-US" sz="1800" i="1" dirty="0" smtClean="0"/>
              <a:t>Sale </a:t>
            </a:r>
            <a:r>
              <a:rPr lang="en-US" sz="1800" i="1" dirty="0"/>
              <a:t>of all or part of the assets whether subject to any security interest or not;</a:t>
            </a:r>
          </a:p>
          <a:p>
            <a:pPr lvl="1">
              <a:spcBef>
                <a:spcPts val="0"/>
              </a:spcBef>
              <a:spcAft>
                <a:spcPts val="600"/>
              </a:spcAft>
            </a:pPr>
            <a:r>
              <a:rPr lang="en-US" sz="1800" i="1" dirty="0" smtClean="0"/>
              <a:t>Issuance </a:t>
            </a:r>
            <a:r>
              <a:rPr lang="en-US" sz="1800" i="1" dirty="0"/>
              <a:t>of securities of the corporate </a:t>
            </a:r>
            <a:r>
              <a:rPr lang="en-US" sz="1800" i="1" dirty="0" smtClean="0"/>
              <a:t>debtor </a:t>
            </a:r>
            <a:r>
              <a:rPr lang="en-US" sz="1800" i="1" dirty="0"/>
              <a:t>for cash, property, securities, or in exchange for claims or interests, or other appropriate purpose; and</a:t>
            </a:r>
          </a:p>
          <a:p>
            <a:pPr marL="0" lvl="1" indent="0">
              <a:spcBef>
                <a:spcPts val="0"/>
              </a:spcBef>
              <a:spcAft>
                <a:spcPts val="600"/>
              </a:spcAft>
              <a:buNone/>
            </a:pPr>
            <a:r>
              <a:rPr lang="en-US" sz="2000" b="1" dirty="0"/>
              <a:t>Stake sale</a:t>
            </a:r>
          </a:p>
          <a:p>
            <a:pPr lvl="1">
              <a:spcBef>
                <a:spcPts val="0"/>
              </a:spcBef>
              <a:spcAft>
                <a:spcPts val="600"/>
              </a:spcAft>
            </a:pPr>
            <a:r>
              <a:rPr lang="en-US" sz="1800" i="1" dirty="0" smtClean="0"/>
              <a:t>Substantial </a:t>
            </a:r>
            <a:r>
              <a:rPr lang="en-US" sz="1800" i="1" dirty="0"/>
              <a:t>acquisition of shares of the corporate debtor, or the merger or consolidation of the corporate debtor with one or more persons</a:t>
            </a:r>
          </a:p>
          <a:p>
            <a:pPr marL="0" lvl="1" indent="0">
              <a:spcBef>
                <a:spcPts val="0"/>
              </a:spcBef>
              <a:spcAft>
                <a:spcPts val="600"/>
              </a:spcAft>
              <a:buNone/>
            </a:pPr>
            <a:r>
              <a:rPr lang="en-US" sz="2000" b="1" dirty="0"/>
              <a:t>Security for the debt</a:t>
            </a:r>
          </a:p>
          <a:p>
            <a:pPr lvl="1">
              <a:spcBef>
                <a:spcPts val="0"/>
              </a:spcBef>
              <a:spcAft>
                <a:spcPts val="600"/>
              </a:spcAft>
            </a:pPr>
            <a:r>
              <a:rPr lang="en-US" sz="1800" i="1" dirty="0" smtClean="0"/>
              <a:t>Satisfaction </a:t>
            </a:r>
            <a:r>
              <a:rPr lang="en-US" sz="1800" i="1" dirty="0"/>
              <a:t>or modification of any security interest</a:t>
            </a:r>
            <a:r>
              <a:rPr lang="en-US" sz="1800" i="1" dirty="0" smtClean="0"/>
              <a:t>;</a:t>
            </a:r>
            <a:endParaRPr lang="en-US" sz="1800" i="1"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62</a:t>
            </a:fld>
            <a:endParaRPr lang="en-US" dirty="0"/>
          </a:p>
        </p:txBody>
      </p:sp>
    </p:spTree>
  </p:cSld>
  <p:clrMapOvr>
    <a:masterClrMapping/>
  </p:clrMapOvr>
  <p:transition spd="med">
    <p:pull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CIRP Regulations - RP</a:t>
            </a:r>
            <a:endParaRPr lang="en-US" dirty="0"/>
          </a:p>
        </p:txBody>
      </p:sp>
      <p:sp>
        <p:nvSpPr>
          <p:cNvPr id="3" name="Content Placeholder 2"/>
          <p:cNvSpPr>
            <a:spLocks noGrp="1"/>
          </p:cNvSpPr>
          <p:nvPr>
            <p:ph idx="1"/>
          </p:nvPr>
        </p:nvSpPr>
        <p:spPr/>
        <p:txBody>
          <a:bodyPr>
            <a:normAutofit lnSpcReduction="10000"/>
          </a:bodyPr>
          <a:lstStyle/>
          <a:p>
            <a:pPr marL="0" lvl="1" indent="0">
              <a:spcBef>
                <a:spcPts val="0"/>
              </a:spcBef>
              <a:spcAft>
                <a:spcPts val="600"/>
              </a:spcAft>
              <a:buNone/>
            </a:pPr>
            <a:r>
              <a:rPr lang="en-US" b="1" dirty="0"/>
              <a:t>Debt restructuring</a:t>
            </a:r>
          </a:p>
          <a:p>
            <a:pPr lvl="1">
              <a:spcBef>
                <a:spcPts val="0"/>
              </a:spcBef>
              <a:spcAft>
                <a:spcPts val="600"/>
              </a:spcAft>
            </a:pPr>
            <a:r>
              <a:rPr lang="en-US" sz="2400" i="1" dirty="0" smtClean="0"/>
              <a:t>Reduction </a:t>
            </a:r>
            <a:r>
              <a:rPr lang="en-US" sz="2400" i="1" dirty="0"/>
              <a:t>in the amount payable to the creditors;</a:t>
            </a:r>
          </a:p>
          <a:p>
            <a:pPr lvl="1">
              <a:spcBef>
                <a:spcPts val="0"/>
              </a:spcBef>
              <a:spcAft>
                <a:spcPts val="600"/>
              </a:spcAft>
            </a:pPr>
            <a:r>
              <a:rPr lang="en-US" sz="2400" i="1" dirty="0"/>
              <a:t>E</a:t>
            </a:r>
            <a:r>
              <a:rPr lang="en-US" sz="2400" i="1" dirty="0" smtClean="0"/>
              <a:t>xtension </a:t>
            </a:r>
            <a:r>
              <a:rPr lang="en-US" sz="2400" i="1" dirty="0"/>
              <a:t>of a maturity date or a change in interest rate or other terms of a debt due from the corporate debtor</a:t>
            </a:r>
            <a:r>
              <a:rPr lang="en-US" sz="2400" i="1" dirty="0" smtClean="0"/>
              <a:t>;</a:t>
            </a:r>
          </a:p>
          <a:p>
            <a:pPr lvl="1">
              <a:spcBef>
                <a:spcPts val="0"/>
              </a:spcBef>
              <a:spcAft>
                <a:spcPts val="600"/>
              </a:spcAft>
            </a:pPr>
            <a:r>
              <a:rPr lang="en-US" sz="2400" i="1" dirty="0" smtClean="0"/>
              <a:t>Curing or waiving of any breach of the terms of any debt due from the corporate debtor;</a:t>
            </a:r>
            <a:endParaRPr lang="en-US" sz="2400" i="1" dirty="0"/>
          </a:p>
          <a:p>
            <a:pPr lvl="1">
              <a:spcBef>
                <a:spcPts val="0"/>
              </a:spcBef>
              <a:spcAft>
                <a:spcPts val="600"/>
              </a:spcAft>
            </a:pPr>
            <a:r>
              <a:rPr lang="en-US" sz="2400" i="1" dirty="0" smtClean="0"/>
              <a:t>Amendments of the constitutional documents: </a:t>
            </a:r>
            <a:r>
              <a:rPr lang="en-US" sz="2400" i="1" dirty="0"/>
              <a:t>Memorandum &amp; Article of Association</a:t>
            </a:r>
          </a:p>
          <a:p>
            <a:pPr marL="0" lvl="1" indent="0">
              <a:spcBef>
                <a:spcPts val="0"/>
              </a:spcBef>
              <a:spcAft>
                <a:spcPts val="600"/>
              </a:spcAft>
              <a:buNone/>
            </a:pPr>
            <a:r>
              <a:rPr lang="en-US" b="1" dirty="0"/>
              <a:t>Government approvals</a:t>
            </a:r>
          </a:p>
          <a:p>
            <a:pPr lvl="1">
              <a:spcBef>
                <a:spcPts val="0"/>
              </a:spcBef>
              <a:spcAft>
                <a:spcPts val="600"/>
              </a:spcAft>
            </a:pPr>
            <a:r>
              <a:rPr lang="en-US" sz="2400" i="1" dirty="0"/>
              <a:t>Obtaining necessary approvals from the Central and State Governments and other authorities.</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63</a:t>
            </a:fld>
            <a:endParaRPr lang="en-US" dirty="0"/>
          </a:p>
        </p:txBody>
      </p:sp>
    </p:spTree>
    <p:extLst>
      <p:ext uri="{BB962C8B-B14F-4D97-AF65-F5344CB8AC3E}">
        <p14:creationId xmlns="" xmlns:p14="http://schemas.microsoft.com/office/powerpoint/2010/main" val="4129048120"/>
      </p:ext>
    </p:extLst>
  </p:cSld>
  <p:clrMapOvr>
    <a:masterClrMapping/>
  </p:clrMapOvr>
  <p:transition spd="med">
    <p:pull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Amendment - II</a:t>
            </a:r>
            <a:endParaRPr lang="en-IN" dirty="0"/>
          </a:p>
        </p:txBody>
      </p:sp>
      <p:sp>
        <p:nvSpPr>
          <p:cNvPr id="3" name="Content Placeholder 2"/>
          <p:cNvSpPr>
            <a:spLocks noGrp="1"/>
          </p:cNvSpPr>
          <p:nvPr>
            <p:ph idx="1"/>
          </p:nvPr>
        </p:nvSpPr>
        <p:spPr/>
        <p:txBody>
          <a:bodyPr/>
          <a:lstStyle/>
          <a:p>
            <a:pPr>
              <a:buNone/>
            </a:pPr>
            <a:r>
              <a:rPr lang="en-IN" dirty="0" smtClean="0"/>
              <a:t>Carried on 5</a:t>
            </a:r>
            <a:r>
              <a:rPr lang="en-IN" baseline="30000" dirty="0" smtClean="0"/>
              <a:t>th</a:t>
            </a:r>
            <a:r>
              <a:rPr lang="en-IN" dirty="0" smtClean="0"/>
              <a:t> October, 2017</a:t>
            </a:r>
          </a:p>
          <a:p>
            <a:pPr algn="just">
              <a:buNone/>
            </a:pPr>
            <a:r>
              <a:rPr lang="en-IN" dirty="0" smtClean="0"/>
              <a:t>38 (1A) A resolution plan shall include a statement as to how it has dealt with the </a:t>
            </a:r>
            <a:r>
              <a:rPr lang="en-IN" dirty="0" smtClean="0">
                <a:solidFill>
                  <a:srgbClr val="FF0000"/>
                </a:solidFill>
              </a:rPr>
              <a:t>interest of all stakeholders</a:t>
            </a:r>
            <a:r>
              <a:rPr lang="en-IN" dirty="0" smtClean="0"/>
              <a:t>, including financial creditors and operational creditors, of the corporate debtor. </a:t>
            </a:r>
          </a:p>
          <a:p>
            <a:pPr>
              <a:buNone/>
            </a:pP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64</a:t>
            </a:fld>
            <a:endParaRPr lang="en-US" dirty="0"/>
          </a:p>
        </p:txBody>
      </p:sp>
    </p:spTree>
  </p:cSld>
  <p:clrMapOvr>
    <a:masterClrMapping/>
  </p:clrMapOvr>
  <p:transition spd="med">
    <p:pull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Amendment – III </a:t>
            </a:r>
            <a:endParaRPr lang="en-IN" dirty="0"/>
          </a:p>
        </p:txBody>
      </p:sp>
      <p:sp>
        <p:nvSpPr>
          <p:cNvPr id="3" name="Content Placeholder 2"/>
          <p:cNvSpPr>
            <a:spLocks noGrp="1"/>
          </p:cNvSpPr>
          <p:nvPr>
            <p:ph idx="1"/>
          </p:nvPr>
        </p:nvSpPr>
        <p:spPr/>
        <p:txBody>
          <a:bodyPr>
            <a:normAutofit fontScale="55000" lnSpcReduction="20000"/>
          </a:bodyPr>
          <a:lstStyle/>
          <a:p>
            <a:pPr>
              <a:buNone/>
            </a:pPr>
            <a:r>
              <a:rPr lang="en-IN" dirty="0" smtClean="0"/>
              <a:t>    “(3) A resolution plan shall  contain details of the resolution applicant and other connected persons  to enable the committee to assess the credibility of  such  applicant and  other connected persons to take a prudent decision while considering the resolution plan for its approval. </a:t>
            </a:r>
          </a:p>
          <a:p>
            <a:pPr>
              <a:buNone/>
            </a:pPr>
            <a:r>
              <a:rPr lang="en-IN" dirty="0" smtClean="0"/>
              <a:t>      Explanation : For the purposes of this sub-regulation,-  </a:t>
            </a:r>
          </a:p>
          <a:p>
            <a:pPr>
              <a:buNone/>
            </a:pPr>
            <a:r>
              <a:rPr lang="en-IN" dirty="0" smtClean="0"/>
              <a:t> </a:t>
            </a:r>
          </a:p>
          <a:p>
            <a:r>
              <a:rPr lang="en-IN" dirty="0" smtClean="0"/>
              <a:t>(</a:t>
            </a:r>
            <a:r>
              <a:rPr lang="en-IN" dirty="0" err="1" smtClean="0"/>
              <a:t>i</a:t>
            </a:r>
            <a:r>
              <a:rPr lang="en-IN" dirty="0" smtClean="0"/>
              <a:t>) ‘details’ </a:t>
            </a:r>
          </a:p>
          <a:p>
            <a:r>
              <a:rPr lang="en-IN" dirty="0" smtClean="0"/>
              <a:t> shall  include the following  in respect of the resolution applicant and other connected  person, namely:- </a:t>
            </a:r>
          </a:p>
          <a:p>
            <a:r>
              <a:rPr lang="en-IN" dirty="0" smtClean="0"/>
              <a:t>(a)   identity;  </a:t>
            </a:r>
          </a:p>
          <a:p>
            <a:r>
              <a:rPr lang="en-IN" dirty="0" smtClean="0"/>
              <a:t>(b) conviction for any offence , if any, preceding five years; </a:t>
            </a:r>
          </a:p>
          <a:p>
            <a:r>
              <a:rPr lang="en-IN" dirty="0" smtClean="0"/>
              <a:t>(c) criminal proceedings pending, if any;  </a:t>
            </a:r>
          </a:p>
          <a:p>
            <a:r>
              <a:rPr lang="en-IN" dirty="0" smtClean="0"/>
              <a:t>(d) disqualification, if any, under Companies Act, 2013, </a:t>
            </a:r>
          </a:p>
          <a:p>
            <a:r>
              <a:rPr lang="en-IN" dirty="0" smtClean="0"/>
              <a:t>(e) identification as a </a:t>
            </a:r>
            <a:r>
              <a:rPr lang="en-IN" dirty="0" err="1" smtClean="0"/>
              <a:t>willful</a:t>
            </a:r>
            <a:r>
              <a:rPr lang="en-IN" dirty="0" smtClean="0"/>
              <a:t> defaulter, </a:t>
            </a:r>
          </a:p>
          <a:p>
            <a:r>
              <a:rPr lang="en-IN" dirty="0" smtClean="0"/>
              <a:t>(f) debarment, if any, from accessing to, or trading in, securities markets under any order or directions of the Securities and Exchange Board of India,; and </a:t>
            </a:r>
          </a:p>
          <a:p>
            <a:r>
              <a:rPr lang="en-IN" dirty="0" smtClean="0"/>
              <a:t>(g) transactions, if any, with the corporate debtor in the preceding two years.”;</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65</a:t>
            </a:fld>
            <a:endParaRPr lang="en-US" dirty="0"/>
          </a:p>
        </p:txBody>
      </p:sp>
    </p:spTree>
  </p:cSld>
  <p:clrMapOvr>
    <a:masterClrMapping/>
  </p:clrMapOvr>
  <p:transition spd="med">
    <p:pull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Continue.....</a:t>
            </a:r>
            <a:endParaRPr lang="en-IN" dirty="0"/>
          </a:p>
        </p:txBody>
      </p:sp>
      <p:sp>
        <p:nvSpPr>
          <p:cNvPr id="3" name="Content Placeholder 2"/>
          <p:cNvSpPr>
            <a:spLocks noGrp="1"/>
          </p:cNvSpPr>
          <p:nvPr>
            <p:ph idx="1"/>
          </p:nvPr>
        </p:nvSpPr>
        <p:spPr/>
        <p:txBody>
          <a:bodyPr>
            <a:normAutofit fontScale="62500" lnSpcReduction="20000"/>
          </a:bodyPr>
          <a:lstStyle/>
          <a:p>
            <a:pPr>
              <a:buNone/>
            </a:pPr>
            <a:r>
              <a:rPr lang="en-IN" dirty="0" smtClean="0"/>
              <a:t>3     In the principal regulations, in regulation 39, for sub-regulation  (2),the following sub regulation shall be substituted,  namely:- </a:t>
            </a:r>
          </a:p>
          <a:p>
            <a:pPr>
              <a:buNone/>
            </a:pPr>
            <a:r>
              <a:rPr lang="en-IN" dirty="0" smtClean="0"/>
              <a:t> </a:t>
            </a:r>
          </a:p>
          <a:p>
            <a:pPr algn="just">
              <a:buNone/>
            </a:pPr>
            <a:r>
              <a:rPr lang="en-IN" dirty="0" smtClean="0"/>
              <a:t>      (2) The resolution professional shall submit to the committee all  resolution plans  which  comply with the requirements of the Code and  regulations made there under along with  the details of following transactions, if any, observed, found or determined by him:- </a:t>
            </a:r>
          </a:p>
          <a:p>
            <a:pPr>
              <a:buNone/>
            </a:pPr>
            <a:endParaRPr lang="en-IN" dirty="0" smtClean="0"/>
          </a:p>
          <a:p>
            <a:pPr>
              <a:buNone/>
            </a:pPr>
            <a:r>
              <a:rPr lang="en-IN" dirty="0" smtClean="0"/>
              <a:t>      (a) preferential transactions under section 43;  </a:t>
            </a:r>
          </a:p>
          <a:p>
            <a:pPr>
              <a:buNone/>
            </a:pPr>
            <a:r>
              <a:rPr lang="en-IN" dirty="0" smtClean="0"/>
              <a:t>      (b) undervalued transactions under section 45; </a:t>
            </a:r>
          </a:p>
          <a:p>
            <a:pPr>
              <a:buNone/>
            </a:pPr>
            <a:r>
              <a:rPr lang="en-IN" dirty="0" smtClean="0"/>
              <a:t>      (c) extortionate credit transactions under section 50; and </a:t>
            </a:r>
          </a:p>
          <a:p>
            <a:pPr>
              <a:buNone/>
            </a:pPr>
            <a:r>
              <a:rPr lang="en-IN" dirty="0" smtClean="0"/>
              <a:t>      (d) fraudulent transactions under section 66, </a:t>
            </a:r>
          </a:p>
          <a:p>
            <a:pPr>
              <a:buNone/>
            </a:pPr>
            <a:r>
              <a:rPr lang="en-IN" dirty="0" smtClean="0"/>
              <a:t>             and  the orders, if any, of the adjudicating authority in respect of such transactions.”.</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66</a:t>
            </a:fld>
            <a:endParaRPr lang="en-US" dirty="0"/>
          </a:p>
        </p:txBody>
      </p:sp>
    </p:spTree>
  </p:cSld>
  <p:clrMapOvr>
    <a:masterClrMapping/>
  </p:clrMapOvr>
  <p:transition spd="med">
    <p:pull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Final Outcome of CIRP</a:t>
            </a:r>
            <a:endParaRPr lang="en-IN" dirty="0"/>
          </a:p>
        </p:txBody>
      </p:sp>
      <p:sp>
        <p:nvSpPr>
          <p:cNvPr id="3" name="Content Placeholder 2"/>
          <p:cNvSpPr>
            <a:spLocks noGrp="1"/>
          </p:cNvSpPr>
          <p:nvPr>
            <p:ph idx="1"/>
          </p:nvPr>
        </p:nvSpPr>
        <p:spPr/>
        <p:txBody>
          <a:bodyPr>
            <a:normAutofit lnSpcReduction="10000"/>
          </a:bodyPr>
          <a:lstStyle/>
          <a:p>
            <a:r>
              <a:rPr lang="en-IN" dirty="0" smtClean="0">
                <a:latin typeface="Maiandra GD" panose="020E0502030308020204" pitchFamily="34" charset="0"/>
              </a:rPr>
              <a:t>If the AA is satisfied that the </a:t>
            </a:r>
            <a:r>
              <a:rPr lang="en-IN" dirty="0" err="1" smtClean="0">
                <a:latin typeface="Maiandra GD" panose="020E0502030308020204" pitchFamily="34" charset="0"/>
              </a:rPr>
              <a:t>R.Plan</a:t>
            </a:r>
            <a:r>
              <a:rPr lang="en-IN" dirty="0" smtClean="0">
                <a:latin typeface="Maiandra GD" panose="020E0502030308020204" pitchFamily="34" charset="0"/>
              </a:rPr>
              <a:t>  as approved by COC meeting the requirements as …  </a:t>
            </a:r>
            <a:r>
              <a:rPr lang="en-IN" dirty="0" smtClean="0">
                <a:solidFill>
                  <a:srgbClr val="FF0000"/>
                </a:solidFill>
                <a:latin typeface="Maiandra GD" panose="020E0502030308020204" pitchFamily="34" charset="0"/>
              </a:rPr>
              <a:t>IT SHALL BY ORDER APPROVE THE RP. </a:t>
            </a:r>
          </a:p>
          <a:p>
            <a:pPr marL="0" indent="0">
              <a:buNone/>
            </a:pPr>
            <a:endParaRPr lang="en-IN" dirty="0">
              <a:latin typeface="Maiandra GD" panose="020E0502030308020204" pitchFamily="34" charset="0"/>
            </a:endParaRPr>
          </a:p>
          <a:p>
            <a:pPr algn="just"/>
            <a:r>
              <a:rPr lang="en-IN" dirty="0" smtClean="0">
                <a:solidFill>
                  <a:srgbClr val="FF0000"/>
                </a:solidFill>
                <a:latin typeface="Maiandra GD" panose="020E0502030308020204" pitchFamily="34" charset="0"/>
              </a:rPr>
              <a:t>IT SHALL BE BINDING ON THE CD AND ITS EMPLOYEES, MEMBERS, CREDITORS, GUARANTORS AND OTHER STAKEHOLDERS INVOLVED IN THE RP. </a:t>
            </a:r>
            <a:endParaRPr lang="en-IN" dirty="0">
              <a:solidFill>
                <a:srgbClr val="FF0000"/>
              </a:solidFill>
              <a:latin typeface="Maiandra GD" panose="020E0502030308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67</a:t>
            </a:fld>
            <a:endParaRPr lang="en-US" dirty="0"/>
          </a:p>
        </p:txBody>
      </p:sp>
    </p:spTree>
    <p:extLst>
      <p:ext uri="{BB962C8B-B14F-4D97-AF65-F5344CB8AC3E}">
        <p14:creationId xmlns="" xmlns:p14="http://schemas.microsoft.com/office/powerpoint/2010/main" val="2017553836"/>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Resolution Plan Accepted</a:t>
            </a:r>
            <a:endParaRPr lang="en-IN" dirty="0"/>
          </a:p>
        </p:txBody>
      </p:sp>
      <p:sp>
        <p:nvSpPr>
          <p:cNvPr id="3" name="Content Placeholder 2"/>
          <p:cNvSpPr>
            <a:spLocks noGrp="1"/>
          </p:cNvSpPr>
          <p:nvPr>
            <p:ph idx="1"/>
          </p:nvPr>
        </p:nvSpPr>
        <p:spPr/>
        <p:txBody>
          <a:bodyPr>
            <a:normAutofit fontScale="85000" lnSpcReduction="20000"/>
          </a:bodyPr>
          <a:lstStyle/>
          <a:p>
            <a:pPr marL="0" indent="0" algn="just">
              <a:buNone/>
            </a:pPr>
            <a:r>
              <a:rPr lang="en-IN" dirty="0"/>
              <a:t>The Hyderabad Bench of NCLT has accepted the resolution plan proposed under the first petition ‘</a:t>
            </a:r>
            <a:r>
              <a:rPr lang="en-IN" u="sng" dirty="0"/>
              <a:t>filed</a:t>
            </a:r>
            <a:r>
              <a:rPr lang="en-IN" dirty="0"/>
              <a:t>’ under the Insolvency and Bankruptcy Code, 2016</a:t>
            </a:r>
            <a:r>
              <a:rPr lang="en-IN" dirty="0" smtClean="0"/>
              <a:t>, </a:t>
            </a:r>
            <a:r>
              <a:rPr lang="en-IN" dirty="0"/>
              <a:t> </a:t>
            </a:r>
            <a:r>
              <a:rPr lang="en-IN" b="1" dirty="0"/>
              <a:t>Synergies-</a:t>
            </a:r>
            <a:r>
              <a:rPr lang="en-IN" b="1" dirty="0" err="1"/>
              <a:t>Dooray</a:t>
            </a:r>
            <a:r>
              <a:rPr lang="en-IN" b="1" dirty="0"/>
              <a:t> Automotive Ltd</a:t>
            </a:r>
            <a:r>
              <a:rPr lang="en-IN" dirty="0"/>
              <a:t> under </a:t>
            </a:r>
            <a:r>
              <a:rPr lang="en-IN" b="1" dirty="0"/>
              <a:t>Section 10</a:t>
            </a:r>
            <a:r>
              <a:rPr lang="en-IN" dirty="0"/>
              <a:t> </a:t>
            </a:r>
            <a:endParaRPr lang="en-IN" dirty="0" smtClean="0"/>
          </a:p>
          <a:p>
            <a:pPr marL="0" indent="0">
              <a:buNone/>
            </a:pPr>
            <a:endParaRPr lang="en-IN" dirty="0" smtClean="0"/>
          </a:p>
          <a:p>
            <a:pPr marL="0" indent="0">
              <a:buNone/>
            </a:pPr>
            <a:r>
              <a:rPr lang="en-IN" dirty="0" smtClean="0"/>
              <a:t>Last week </a:t>
            </a:r>
          </a:p>
          <a:p>
            <a:pPr marL="0" indent="0" algn="just">
              <a:buNone/>
            </a:pPr>
            <a:r>
              <a:rPr lang="en-IN" dirty="0" smtClean="0"/>
              <a:t>The Kolkata chapter of the National Company Law Tribunal (</a:t>
            </a:r>
            <a:r>
              <a:rPr lang="en-IN" dirty="0" smtClean="0">
                <a:hlinkClick r:id="rId2"/>
              </a:rPr>
              <a:t>NCLT</a:t>
            </a:r>
            <a:r>
              <a:rPr lang="en-IN" dirty="0" smtClean="0"/>
              <a:t>) has approved a resolution plan for </a:t>
            </a:r>
            <a:r>
              <a:rPr lang="en-IN" dirty="0" err="1" smtClean="0">
                <a:hlinkClick r:id="rId3"/>
              </a:rPr>
              <a:t>Sree</a:t>
            </a:r>
            <a:r>
              <a:rPr lang="en-IN" dirty="0" smtClean="0">
                <a:hlinkClick r:id="rId3"/>
              </a:rPr>
              <a:t> </a:t>
            </a:r>
            <a:r>
              <a:rPr lang="en-IN" dirty="0" err="1" smtClean="0">
                <a:hlinkClick r:id="rId3"/>
              </a:rPr>
              <a:t>Metaliks</a:t>
            </a:r>
            <a:r>
              <a:rPr lang="en-IN" dirty="0" smtClean="0"/>
              <a:t> with more than three-fourth of the creditors accepting the plan submitted by promoter Mahesh Kumar </a:t>
            </a:r>
            <a:r>
              <a:rPr lang="en-IN" dirty="0" err="1" smtClean="0"/>
              <a:t>Agarwal</a:t>
            </a:r>
            <a:r>
              <a:rPr lang="en-IN" dirty="0" smtClean="0"/>
              <a:t>.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68</a:t>
            </a:fld>
            <a:endParaRPr lang="en-US" dirty="0"/>
          </a:p>
        </p:txBody>
      </p:sp>
    </p:spTree>
    <p:extLst>
      <p:ext uri="{BB962C8B-B14F-4D97-AF65-F5344CB8AC3E}">
        <p14:creationId xmlns="" xmlns:p14="http://schemas.microsoft.com/office/powerpoint/2010/main" val="2063579903"/>
      </p:ext>
    </p:extLst>
  </p:cSld>
  <p:clrMapOvr>
    <a:masterClrMapping/>
  </p:clrMapOvr>
  <p:transition spd="med">
    <p:pull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R. Plan for Synergies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69</a:t>
            </a:fld>
            <a:endParaRPr lang="en-US" dirty="0"/>
          </a:p>
        </p:txBody>
      </p:sp>
      <p:pic>
        <p:nvPicPr>
          <p:cNvPr id="1027" name="Picture 3"/>
          <p:cNvPicPr>
            <a:picLocks noChangeAspect="1" noChangeArrowheads="1"/>
          </p:cNvPicPr>
          <p:nvPr/>
        </p:nvPicPr>
        <p:blipFill>
          <a:blip r:embed="rId2"/>
          <a:srcRect/>
          <a:stretch>
            <a:fillRect/>
          </a:stretch>
        </p:blipFill>
        <p:spPr bwMode="auto">
          <a:xfrm>
            <a:off x="0" y="1285860"/>
            <a:ext cx="9143999" cy="5572140"/>
          </a:xfrm>
          <a:prstGeom prst="rect">
            <a:avLst/>
          </a:prstGeom>
          <a:noFill/>
          <a:ln w="9525">
            <a:noFill/>
            <a:miter lim="800000"/>
            <a:headEnd/>
            <a:tailEnd/>
          </a:ln>
          <a:effectLst/>
        </p:spPr>
      </p:pic>
    </p:spTree>
  </p:cSld>
  <p:clrMapOvr>
    <a:masterClrMapping/>
  </p:clrMapOvr>
  <p:transition spd="med">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Banking Law Reform Committee</a:t>
            </a:r>
            <a:endParaRPr lang="en-IN" dirty="0"/>
          </a:p>
        </p:txBody>
      </p:sp>
      <p:sp>
        <p:nvSpPr>
          <p:cNvPr id="3" name="Content Placeholder 2"/>
          <p:cNvSpPr>
            <a:spLocks noGrp="1"/>
          </p:cNvSpPr>
          <p:nvPr>
            <p:ph idx="1"/>
          </p:nvPr>
        </p:nvSpPr>
        <p:spPr>
          <a:xfrm>
            <a:off x="357158" y="1600200"/>
            <a:ext cx="6715172" cy="4525963"/>
          </a:xfrm>
        </p:spPr>
        <p:txBody>
          <a:bodyPr>
            <a:normAutofit fontScale="70000" lnSpcReduction="20000"/>
          </a:bodyPr>
          <a:lstStyle/>
          <a:p>
            <a:pPr algn="just">
              <a:buNone/>
            </a:pPr>
            <a:r>
              <a:rPr lang="en-IN" sz="3600" i="1" dirty="0" smtClean="0"/>
              <a:t>“</a:t>
            </a:r>
            <a:r>
              <a:rPr lang="en-IN" sz="4600" i="1" dirty="0" smtClean="0"/>
              <a:t>The Limited Liability Company is a contract between equity and debt. </a:t>
            </a:r>
            <a:r>
              <a:rPr lang="en-IN" sz="4600" i="1" dirty="0" smtClean="0">
                <a:solidFill>
                  <a:srgbClr val="FF0000"/>
                </a:solidFill>
              </a:rPr>
              <a:t>As long as debt obligation are met</a:t>
            </a:r>
            <a:r>
              <a:rPr lang="en-IN" sz="4600" i="1" dirty="0" smtClean="0"/>
              <a:t>, equity owners  have complete control and creditors have no say in how the business is run. When default take place, control is supposed to transfer  to the creditors and equity owners have no say”</a:t>
            </a:r>
            <a:endParaRPr lang="en-IN" sz="3600" i="1" dirty="0" smtClean="0"/>
          </a:p>
          <a:p>
            <a:pPr algn="ctr">
              <a:buNone/>
            </a:pPr>
            <a:r>
              <a:rPr lang="en-IN" sz="5100" i="1" dirty="0" smtClean="0">
                <a:solidFill>
                  <a:srgbClr val="FF0000"/>
                </a:solidFill>
              </a:rPr>
              <a:t>Creditors in possession </a:t>
            </a:r>
          </a:p>
          <a:p>
            <a:pPr>
              <a:buNone/>
            </a:pPr>
            <a:endParaRPr lang="en-IN" dirty="0">
              <a:solidFill>
                <a:srgbClr val="FF000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dirty="0"/>
          </a:p>
        </p:txBody>
      </p:sp>
      <p:pic>
        <p:nvPicPr>
          <p:cNvPr id="5" name="Picture 4" descr="debt equity.jpg"/>
          <p:cNvPicPr>
            <a:picLocks noChangeAspect="1"/>
          </p:cNvPicPr>
          <p:nvPr/>
        </p:nvPicPr>
        <p:blipFill>
          <a:blip r:embed="rId2"/>
          <a:stretch>
            <a:fillRect/>
          </a:stretch>
        </p:blipFill>
        <p:spPr>
          <a:xfrm>
            <a:off x="7000875" y="1714488"/>
            <a:ext cx="2143125" cy="5143513"/>
          </a:xfrm>
          <a:prstGeom prst="rect">
            <a:avLst/>
          </a:prstGeom>
        </p:spPr>
      </p:pic>
    </p:spTree>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Nov  2017 CA final question </a:t>
            </a:r>
            <a:endParaRPr lang="en-IN" dirty="0"/>
          </a:p>
        </p:txBody>
      </p:sp>
      <p:sp>
        <p:nvSpPr>
          <p:cNvPr id="3" name="Content Placeholder 2"/>
          <p:cNvSpPr>
            <a:spLocks noGrp="1"/>
          </p:cNvSpPr>
          <p:nvPr>
            <p:ph idx="1"/>
          </p:nvPr>
        </p:nvSpPr>
        <p:spPr/>
        <p:txBody>
          <a:bodyPr>
            <a:normAutofit fontScale="92500"/>
          </a:bodyPr>
          <a:lstStyle/>
          <a:p>
            <a:pPr marL="0" indent="0">
              <a:buNone/>
            </a:pPr>
            <a:r>
              <a:rPr lang="en-IN" dirty="0"/>
              <a:t> Nature India ltd filed a petition under Insolvency and Bankruptcy Code 2016 with NCLT against Tulip Ltd and the petition was admitted. After that, Nature India Limited wanted to withdraw the petition after it has been admitted? Decide.</a:t>
            </a:r>
          </a:p>
          <a:p>
            <a:pPr marL="0" indent="0">
              <a:buNone/>
            </a:pPr>
            <a:r>
              <a:rPr lang="en-IN" dirty="0"/>
              <a:t>Also explain the rules relating to the admission and rejection of application by an adjudicating authority under the Insolvency and Bankruptcy Code 2016.</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70</a:t>
            </a:fld>
            <a:endParaRPr lang="en-US" dirty="0"/>
          </a:p>
        </p:txBody>
      </p:sp>
    </p:spTree>
    <p:extLst>
      <p:ext uri="{BB962C8B-B14F-4D97-AF65-F5344CB8AC3E}">
        <p14:creationId xmlns="" xmlns:p14="http://schemas.microsoft.com/office/powerpoint/2010/main" val="3261485574"/>
      </p:ext>
    </p:extLst>
  </p:cSld>
  <p:clrMapOvr>
    <a:masterClrMapping/>
  </p:clrMapOvr>
  <p:transition spd="med">
    <p:pull dir="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Recent CA final question By SC Order </a:t>
            </a:r>
            <a:endParaRPr lang="en-IN" dirty="0"/>
          </a:p>
        </p:txBody>
      </p:sp>
      <p:sp>
        <p:nvSpPr>
          <p:cNvPr id="3" name="Content Placeholder 2"/>
          <p:cNvSpPr>
            <a:spLocks noGrp="1"/>
          </p:cNvSpPr>
          <p:nvPr>
            <p:ph idx="1"/>
          </p:nvPr>
        </p:nvSpPr>
        <p:spPr/>
        <p:txBody>
          <a:bodyPr>
            <a:normAutofit fontScale="85000" lnSpcReduction="20000"/>
          </a:bodyPr>
          <a:lstStyle/>
          <a:p>
            <a:pPr marL="0" indent="0" algn="just">
              <a:buNone/>
            </a:pPr>
            <a:r>
              <a:rPr lang="en-IN" dirty="0" smtClean="0"/>
              <a:t>The present appeal raises an interesting question as to whether, in view of Rule 8 of the I&amp;B (Application to Adjudicating Authority) Rules, 2016, the National Company Law Appellate Tribunal could utilize the inherent power recognized by Rule 11 of the National Company Law Appellate Tribunal Rules, 2016 to allow a compromise before it by the parties after admission of the matter. 3) By the impugned order dated 13.07.2017, </a:t>
            </a:r>
            <a:r>
              <a:rPr lang="en-IN" dirty="0" smtClean="0">
                <a:solidFill>
                  <a:srgbClr val="FF0000"/>
                </a:solidFill>
              </a:rPr>
              <a:t>the National Company Law Appellate Tribunal was of the view that the inherent power could not be so utilized.</a:t>
            </a:r>
            <a:r>
              <a:rPr lang="en-IN" dirty="0" smtClean="0"/>
              <a:t> According to us, prima facie this appears to be the correct position in law. 4) However, since all the parties are before us today</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71</a:t>
            </a:fld>
            <a:endParaRPr lang="en-US" dirty="0"/>
          </a:p>
        </p:txBody>
      </p:sp>
    </p:spTree>
  </p:cSld>
  <p:clrMapOvr>
    <a:masterClrMapping/>
  </p:clrMapOvr>
  <p:transition spd="med">
    <p:pull dir="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idx="1"/>
          </p:nvPr>
        </p:nvSpPr>
        <p:spPr/>
        <p:txBody>
          <a:bodyPr>
            <a:normAutofit lnSpcReduction="10000"/>
          </a:bodyPr>
          <a:lstStyle/>
          <a:p>
            <a:pPr marL="0" indent="0" algn="just">
              <a:buNone/>
            </a:pPr>
            <a:r>
              <a:rPr lang="en-IN" dirty="0" smtClean="0"/>
              <a:t>we utilize our powers under Article 142 of the Constitution of 2 India to put a quietus to the matter before us. We take the Consent Terms dated 28.06.2017 and 12.07.2017 entered into between the parties on record and also record the undertaking of the appellant before us to abide by the Consent Terms in </a:t>
            </a:r>
            <a:r>
              <a:rPr lang="en-IN" dirty="0" err="1" smtClean="0"/>
              <a:t>toto</a:t>
            </a:r>
            <a:r>
              <a:rPr lang="en-IN" dirty="0" smtClean="0"/>
              <a:t>. The appellant also undertakes to pay the sums due on or before the dates mentioned in the aforesaid Consent Terms.</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72</a:t>
            </a:fld>
            <a:endParaRPr lang="en-US" dirty="0"/>
          </a:p>
        </p:txBody>
      </p:sp>
    </p:spTree>
  </p:cSld>
  <p:clrMapOvr>
    <a:masterClrMapping/>
  </p:clrMapOvr>
  <p:transition spd="med">
    <p:pull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Liquidation </a:t>
            </a:r>
            <a:endParaRPr lang="en-IN" dirty="0"/>
          </a:p>
        </p:txBody>
      </p:sp>
      <p:sp>
        <p:nvSpPr>
          <p:cNvPr id="3" name="Content Placeholder 2"/>
          <p:cNvSpPr>
            <a:spLocks noGrp="1"/>
          </p:cNvSpPr>
          <p:nvPr>
            <p:ph idx="1"/>
          </p:nvPr>
        </p:nvSpPr>
        <p:spPr/>
        <p:txBody>
          <a:bodyPr/>
          <a:lstStyle/>
          <a:p>
            <a:r>
              <a:rPr lang="en-IN" dirty="0" smtClean="0"/>
              <a:t>Where the AA :</a:t>
            </a:r>
          </a:p>
          <a:p>
            <a:pPr lvl="1"/>
            <a:r>
              <a:rPr lang="en-IN" dirty="0" smtClean="0"/>
              <a:t>Expiry  of   180 or 270 days. </a:t>
            </a:r>
          </a:p>
          <a:p>
            <a:pPr lvl="1"/>
            <a:r>
              <a:rPr lang="en-IN" dirty="0" smtClean="0"/>
              <a:t>Rejects the resolution  Plan </a:t>
            </a:r>
          </a:p>
          <a:p>
            <a:pPr marL="457200" lvl="1" indent="0">
              <a:buNone/>
            </a:pPr>
            <a:endParaRPr lang="en-IN" dirty="0" smtClean="0"/>
          </a:p>
          <a:p>
            <a:pPr lvl="1"/>
            <a:r>
              <a:rPr lang="en-IN" dirty="0" smtClean="0"/>
              <a:t>Pass an order requiring the Corporate Debtor to be liquidated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73</a:t>
            </a:fld>
            <a:endParaRPr lang="en-US" dirty="0"/>
          </a:p>
        </p:txBody>
      </p:sp>
      <p:sp>
        <p:nvSpPr>
          <p:cNvPr id="8" name="TextBox 7"/>
          <p:cNvSpPr txBox="1"/>
          <p:nvPr/>
        </p:nvSpPr>
        <p:spPr>
          <a:xfrm>
            <a:off x="475928" y="5237584"/>
            <a:ext cx="8568952" cy="1384995"/>
          </a:xfrm>
          <a:prstGeom prst="rect">
            <a:avLst/>
          </a:prstGeom>
          <a:solidFill>
            <a:schemeClr val="tx2">
              <a:lumMod val="40000"/>
              <a:lumOff val="60000"/>
            </a:schemeClr>
          </a:solidFill>
        </p:spPr>
        <p:txBody>
          <a:bodyPr wrap="square" rtlCol="0">
            <a:spAutoFit/>
          </a:bodyPr>
          <a:lstStyle/>
          <a:p>
            <a:pPr algn="just"/>
            <a:r>
              <a:rPr lang="en-IN" sz="2800" dirty="0" smtClean="0">
                <a:solidFill>
                  <a:srgbClr val="FF0000"/>
                </a:solidFill>
              </a:rPr>
              <a:t>The </a:t>
            </a:r>
            <a:r>
              <a:rPr lang="en-IN" sz="2800" dirty="0">
                <a:solidFill>
                  <a:srgbClr val="FF0000"/>
                </a:solidFill>
              </a:rPr>
              <a:t>Hyderabad Bench of the NCLT has, </a:t>
            </a:r>
            <a:r>
              <a:rPr lang="en-IN" sz="2800" dirty="0" smtClean="0">
                <a:solidFill>
                  <a:srgbClr val="FF0000"/>
                </a:solidFill>
              </a:rPr>
              <a:t>orally </a:t>
            </a:r>
            <a:r>
              <a:rPr lang="en-IN" sz="2800" dirty="0">
                <a:solidFill>
                  <a:srgbClr val="FF0000"/>
                </a:solidFill>
              </a:rPr>
              <a:t>pronounced the first liquidation order under the Insolvency and Bankruptcy Code, 2016</a:t>
            </a:r>
            <a:r>
              <a:rPr lang="en-IN" sz="2800" dirty="0" smtClean="0">
                <a:solidFill>
                  <a:srgbClr val="FF0000"/>
                </a:solidFill>
              </a:rPr>
              <a:t>. </a:t>
            </a:r>
            <a:r>
              <a:rPr lang="en-IN" sz="2800" b="1" dirty="0" smtClean="0">
                <a:solidFill>
                  <a:srgbClr val="FF0000"/>
                </a:solidFill>
              </a:rPr>
              <a:t>VNR </a:t>
            </a:r>
            <a:r>
              <a:rPr lang="en-IN" sz="2800" b="1" dirty="0">
                <a:solidFill>
                  <a:srgbClr val="FF0000"/>
                </a:solidFill>
              </a:rPr>
              <a:t>Infrastructures Ltd.</a:t>
            </a:r>
            <a:r>
              <a:rPr lang="en-IN" sz="2800" dirty="0">
                <a:solidFill>
                  <a:srgbClr val="FF0000"/>
                </a:solidFill>
              </a:rPr>
              <a:t>,</a:t>
            </a:r>
          </a:p>
        </p:txBody>
      </p:sp>
    </p:spTree>
  </p:cSld>
  <p:clrMapOvr>
    <a:masterClrMapping/>
  </p:clrMapOvr>
  <p:transition spd="med">
    <p:pull dir="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sz="3600" dirty="0" smtClean="0"/>
              <a:t>Secured Creditors in Liquidation Process Sec 52</a:t>
            </a:r>
            <a:endParaRPr lang="en-IN" sz="3600" dirty="0"/>
          </a:p>
        </p:txBody>
      </p:sp>
      <p:graphicFrame>
        <p:nvGraphicFramePr>
          <p:cNvPr id="6" name="Content Placeholder 5"/>
          <p:cNvGraphicFramePr>
            <a:graphicFrameLocks noGrp="1"/>
          </p:cNvGraphicFramePr>
          <p:nvPr>
            <p:ph idx="1"/>
            <p:extLst>
              <p:ext uri="{D42A27DB-BD31-4B8C-83A1-F6EECF244321}">
                <p14:modId xmlns="" xmlns:p14="http://schemas.microsoft.com/office/powerpoint/2010/main" val="1081739726"/>
              </p:ext>
            </p:extLst>
          </p:nvPr>
        </p:nvGraphicFramePr>
        <p:xfrm>
          <a:off x="457200" y="1600200"/>
          <a:ext cx="8229600" cy="51212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74</a:t>
            </a:fld>
            <a:endParaRPr lang="en-US" dirty="0"/>
          </a:p>
        </p:txBody>
      </p:sp>
      <p:sp>
        <p:nvSpPr>
          <p:cNvPr id="7" name="Rectangle 6"/>
          <p:cNvSpPr/>
          <p:nvPr/>
        </p:nvSpPr>
        <p:spPr>
          <a:xfrm>
            <a:off x="1043608" y="1417638"/>
            <a:ext cx="7200800" cy="7152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t>Secured Creditor may opt to:</a:t>
            </a:r>
            <a:endParaRPr lang="en-IN" sz="2800" dirty="0"/>
          </a:p>
        </p:txBody>
      </p:sp>
    </p:spTree>
    <p:extLst>
      <p:ext uri="{BB962C8B-B14F-4D97-AF65-F5344CB8AC3E}">
        <p14:creationId xmlns="" xmlns:p14="http://schemas.microsoft.com/office/powerpoint/2010/main" val="2570402516"/>
      </p:ext>
    </p:extLst>
  </p:cSld>
  <p:clrMapOvr>
    <a:masterClrMapping/>
  </p:clrMapOvr>
  <p:transition spd="med">
    <p:pull dir="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smtClean="0"/>
              <a:t>Distribution of Assets</a:t>
            </a:r>
            <a:endParaRPr lang="en-IN" dirty="0"/>
          </a:p>
        </p:txBody>
      </p:sp>
      <p:sp>
        <p:nvSpPr>
          <p:cNvPr id="3" name="Content Placeholder 2"/>
          <p:cNvSpPr>
            <a:spLocks noGrp="1"/>
          </p:cNvSpPr>
          <p:nvPr>
            <p:ph idx="1"/>
          </p:nvPr>
        </p:nvSpPr>
        <p:spPr/>
        <p:txBody>
          <a:bodyPr/>
          <a:lstStyle/>
          <a:p>
            <a:pPr marL="0" indent="0">
              <a:buNone/>
            </a:pPr>
            <a:r>
              <a:rPr lang="en-IN" dirty="0" smtClean="0">
                <a:solidFill>
                  <a:srgbClr val="FF0000"/>
                </a:solidFill>
              </a:rPr>
              <a:t>Insolvency </a:t>
            </a:r>
            <a:r>
              <a:rPr lang="en-IN" dirty="0">
                <a:solidFill>
                  <a:srgbClr val="FF0000"/>
                </a:solidFill>
              </a:rPr>
              <a:t>Code overwrite other </a:t>
            </a:r>
            <a:r>
              <a:rPr lang="en-IN" dirty="0" smtClean="0">
                <a:solidFill>
                  <a:srgbClr val="FF0000"/>
                </a:solidFill>
              </a:rPr>
              <a:t>Laws</a:t>
            </a:r>
          </a:p>
          <a:p>
            <a:pPr marL="0" indent="0">
              <a:buNone/>
            </a:pPr>
            <a:r>
              <a:rPr lang="en-IN" dirty="0" smtClean="0"/>
              <a:t>Sec 53 </a:t>
            </a:r>
          </a:p>
          <a:p>
            <a:pPr marL="0" indent="0">
              <a:buNone/>
            </a:pPr>
            <a:r>
              <a:rPr lang="en-IN" dirty="0" smtClean="0"/>
              <a:t>Notwithstanding anything to the contrary contained in any law enacted by the Parliament or any State Legislature for the time being in force,  the proceeds from the sale of the liquidation assets shall be distributed in the following order of priority :- </a:t>
            </a:r>
            <a:endParaRPr lang="en-IN" dirty="0"/>
          </a:p>
          <a:p>
            <a:pPr marL="0" indent="0">
              <a:buNone/>
            </a:pPr>
            <a:endParaRPr lang="en-IN" dirty="0" smtClean="0"/>
          </a:p>
          <a:p>
            <a:pPr marL="0" indent="0">
              <a:buNone/>
            </a:pPr>
            <a:endParaRPr lang="en-IN" dirty="0"/>
          </a:p>
          <a:p>
            <a:pPr marL="0" indent="0">
              <a:buNone/>
            </a:pPr>
            <a:endParaRPr lang="en-IN" dirty="0" smtClean="0"/>
          </a:p>
          <a:p>
            <a:pPr marL="0" indent="0">
              <a:buNone/>
            </a:pPr>
            <a:endParaRPr lang="en-IN" dirty="0"/>
          </a:p>
          <a:p>
            <a:pPr marL="0" indent="0">
              <a:buNone/>
            </a:pP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75</a:t>
            </a:fld>
            <a:endParaRPr lang="en-US" dirty="0"/>
          </a:p>
        </p:txBody>
      </p:sp>
    </p:spTree>
    <p:extLst>
      <p:ext uri="{BB962C8B-B14F-4D97-AF65-F5344CB8AC3E}">
        <p14:creationId xmlns="" xmlns:p14="http://schemas.microsoft.com/office/powerpoint/2010/main" val="708788201"/>
      </p:ext>
    </p:extLst>
  </p:cSld>
  <p:clrMapOvr>
    <a:masterClrMapping/>
  </p:clrMapOvr>
  <p:transition spd="med">
    <p:pull dir="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76</a:t>
            </a:fld>
            <a:endParaRPr lang="en-US" dirty="0"/>
          </a:p>
        </p:txBody>
      </p:sp>
      <p:sp>
        <p:nvSpPr>
          <p:cNvPr id="5" name="object 2"/>
          <p:cNvSpPr txBox="1"/>
          <p:nvPr/>
        </p:nvSpPr>
        <p:spPr>
          <a:xfrm>
            <a:off x="330200" y="196469"/>
            <a:ext cx="8681720" cy="393065"/>
          </a:xfrm>
          <a:prstGeom prst="rect">
            <a:avLst/>
          </a:prstGeom>
        </p:spPr>
        <p:txBody>
          <a:bodyPr vert="horz" wrap="square" lIns="0" tIns="0" rIns="0" bIns="0" rtlCol="0">
            <a:noAutofit/>
          </a:bodyPr>
          <a:lstStyle/>
          <a:p>
            <a:pPr marL="12700">
              <a:lnSpc>
                <a:spcPts val="3095"/>
              </a:lnSpc>
            </a:pPr>
            <a:r>
              <a:rPr sz="2600" b="1" dirty="0" smtClean="0">
                <a:latin typeface="Arial"/>
                <a:cs typeface="Arial"/>
              </a:rPr>
              <a:t>Distr</a:t>
            </a:r>
            <a:r>
              <a:rPr sz="2600" b="1" spc="-10" dirty="0" smtClean="0">
                <a:latin typeface="Arial"/>
                <a:cs typeface="Arial"/>
              </a:rPr>
              <a:t>i</a:t>
            </a:r>
            <a:r>
              <a:rPr sz="2600" b="1" spc="0" dirty="0" smtClean="0">
                <a:latin typeface="Arial"/>
                <a:cs typeface="Arial"/>
              </a:rPr>
              <a:t>b</a:t>
            </a:r>
            <a:r>
              <a:rPr sz="2600" b="1" spc="5" dirty="0" smtClean="0">
                <a:latin typeface="Arial"/>
                <a:cs typeface="Arial"/>
              </a:rPr>
              <a:t>u</a:t>
            </a:r>
            <a:r>
              <a:rPr sz="2600" b="1" spc="0" dirty="0" smtClean="0">
                <a:latin typeface="Arial"/>
                <a:cs typeface="Arial"/>
              </a:rPr>
              <a:t>tion</a:t>
            </a:r>
            <a:r>
              <a:rPr sz="2600" b="1" spc="-40" dirty="0" smtClean="0">
                <a:latin typeface="Arial"/>
                <a:cs typeface="Arial"/>
              </a:rPr>
              <a:t> </a:t>
            </a:r>
            <a:r>
              <a:rPr sz="2600" b="1" spc="0" dirty="0" smtClean="0">
                <a:latin typeface="Arial"/>
                <a:cs typeface="Arial"/>
              </a:rPr>
              <a:t>of</a:t>
            </a:r>
            <a:r>
              <a:rPr sz="2600" b="1" spc="-100" dirty="0" smtClean="0">
                <a:latin typeface="Arial"/>
                <a:cs typeface="Arial"/>
              </a:rPr>
              <a:t> </a:t>
            </a:r>
            <a:r>
              <a:rPr sz="2600" b="1" spc="0" dirty="0" smtClean="0">
                <a:latin typeface="Arial"/>
                <a:cs typeface="Arial"/>
              </a:rPr>
              <a:t>A</a:t>
            </a:r>
            <a:r>
              <a:rPr sz="2600" b="1" spc="5" dirty="0" smtClean="0">
                <a:latin typeface="Arial"/>
                <a:cs typeface="Arial"/>
              </a:rPr>
              <a:t>s</a:t>
            </a:r>
            <a:r>
              <a:rPr sz="2600" b="1" spc="0" dirty="0" smtClean="0">
                <a:latin typeface="Arial"/>
                <a:cs typeface="Arial"/>
              </a:rPr>
              <a:t>s</a:t>
            </a:r>
            <a:r>
              <a:rPr sz="2600" b="1" spc="5" dirty="0" smtClean="0">
                <a:latin typeface="Arial"/>
                <a:cs typeface="Arial"/>
              </a:rPr>
              <a:t>e</a:t>
            </a:r>
            <a:r>
              <a:rPr sz="2600" b="1" spc="0" dirty="0" smtClean="0">
                <a:latin typeface="Arial"/>
                <a:cs typeface="Arial"/>
              </a:rPr>
              <a:t>ts</a:t>
            </a:r>
            <a:r>
              <a:rPr sz="2600" b="1" spc="-15" dirty="0" smtClean="0">
                <a:latin typeface="Arial"/>
                <a:cs typeface="Arial"/>
              </a:rPr>
              <a:t> </a:t>
            </a:r>
            <a:r>
              <a:rPr sz="2600" b="1" spc="0" dirty="0" smtClean="0">
                <a:latin typeface="Arial"/>
                <a:cs typeface="Arial"/>
              </a:rPr>
              <a:t>–</a:t>
            </a:r>
            <a:r>
              <a:rPr sz="2600" b="1" spc="10" dirty="0" smtClean="0">
                <a:latin typeface="Arial"/>
                <a:cs typeface="Arial"/>
              </a:rPr>
              <a:t> </a:t>
            </a:r>
            <a:r>
              <a:rPr sz="2600" b="1" spc="0" dirty="0" smtClean="0">
                <a:latin typeface="Arial"/>
                <a:cs typeface="Arial"/>
              </a:rPr>
              <a:t>Sec</a:t>
            </a:r>
            <a:r>
              <a:rPr sz="2600" b="1" spc="5" dirty="0" smtClean="0">
                <a:latin typeface="Arial"/>
                <a:cs typeface="Arial"/>
              </a:rPr>
              <a:t> </a:t>
            </a:r>
            <a:r>
              <a:rPr sz="2600" b="1" spc="0" dirty="0" smtClean="0">
                <a:latin typeface="Arial"/>
                <a:cs typeface="Arial"/>
              </a:rPr>
              <a:t>53 d</a:t>
            </a:r>
            <a:r>
              <a:rPr sz="2600" b="1" spc="5" dirty="0" smtClean="0">
                <a:latin typeface="Arial"/>
                <a:cs typeface="Arial"/>
              </a:rPr>
              <a:t>e</a:t>
            </a:r>
            <a:r>
              <a:rPr sz="2600" b="1" spc="0" dirty="0" smtClean="0">
                <a:latin typeface="Arial"/>
                <a:cs typeface="Arial"/>
              </a:rPr>
              <a:t>fines</a:t>
            </a:r>
            <a:r>
              <a:rPr sz="2600" b="1" spc="-20" dirty="0" smtClean="0">
                <a:latin typeface="Arial"/>
                <a:cs typeface="Arial"/>
              </a:rPr>
              <a:t> </a:t>
            </a:r>
            <a:r>
              <a:rPr sz="2600" b="1" spc="0" dirty="0" smtClean="0">
                <a:latin typeface="Arial"/>
                <a:cs typeface="Arial"/>
              </a:rPr>
              <a:t>ord</a:t>
            </a:r>
            <a:r>
              <a:rPr sz="2600" b="1" spc="5" dirty="0" smtClean="0">
                <a:latin typeface="Arial"/>
                <a:cs typeface="Arial"/>
              </a:rPr>
              <a:t>e</a:t>
            </a:r>
            <a:r>
              <a:rPr sz="2600" b="1" spc="0" dirty="0" smtClean="0">
                <a:latin typeface="Arial"/>
                <a:cs typeface="Arial"/>
              </a:rPr>
              <a:t>r</a:t>
            </a:r>
            <a:r>
              <a:rPr sz="2600" b="1" spc="-10" dirty="0" smtClean="0">
                <a:latin typeface="Arial"/>
                <a:cs typeface="Arial"/>
              </a:rPr>
              <a:t> </a:t>
            </a:r>
            <a:r>
              <a:rPr sz="2600" b="1" spc="0" dirty="0" smtClean="0">
                <a:latin typeface="Arial"/>
                <a:cs typeface="Arial"/>
              </a:rPr>
              <a:t>of prior</a:t>
            </a:r>
            <a:r>
              <a:rPr sz="2600" b="1" spc="-15" dirty="0" smtClean="0">
                <a:latin typeface="Arial"/>
                <a:cs typeface="Arial"/>
              </a:rPr>
              <a:t>i</a:t>
            </a:r>
            <a:r>
              <a:rPr sz="2600" b="1" spc="0" dirty="0" smtClean="0">
                <a:latin typeface="Arial"/>
                <a:cs typeface="Arial"/>
              </a:rPr>
              <a:t>ty</a:t>
            </a:r>
            <a:endParaRPr sz="2600">
              <a:latin typeface="Arial"/>
              <a:cs typeface="Arial"/>
            </a:endParaRPr>
          </a:p>
        </p:txBody>
      </p:sp>
      <p:grpSp>
        <p:nvGrpSpPr>
          <p:cNvPr id="35" name="Group 34"/>
          <p:cNvGrpSpPr/>
          <p:nvPr/>
        </p:nvGrpSpPr>
        <p:grpSpPr>
          <a:xfrm>
            <a:off x="428596" y="642918"/>
            <a:ext cx="8429684" cy="571504"/>
            <a:chOff x="428596" y="642918"/>
            <a:chExt cx="8429684" cy="571504"/>
          </a:xfrm>
        </p:grpSpPr>
        <p:sp>
          <p:nvSpPr>
            <p:cNvPr id="6" name="Down Arrow Callout 5"/>
            <p:cNvSpPr/>
            <p:nvPr/>
          </p:nvSpPr>
          <p:spPr>
            <a:xfrm>
              <a:off x="428596" y="642918"/>
              <a:ext cx="8429684" cy="571504"/>
            </a:xfrm>
            <a:prstGeom prst="downArrowCallout">
              <a:avLst>
                <a:gd name="adj1" fmla="val 17242"/>
                <a:gd name="adj2" fmla="val 21121"/>
                <a:gd name="adj3" fmla="val 25000"/>
                <a:gd name="adj4" fmla="val 64977"/>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500034" y="642918"/>
              <a:ext cx="8286808" cy="369332"/>
            </a:xfrm>
            <a:prstGeom prst="rect">
              <a:avLst/>
            </a:prstGeom>
            <a:noFill/>
          </p:spPr>
          <p:txBody>
            <a:bodyPr wrap="square" rtlCol="0">
              <a:spAutoFit/>
            </a:bodyPr>
            <a:lstStyle/>
            <a:p>
              <a:r>
                <a:rPr lang="en-US" dirty="0" smtClean="0"/>
                <a:t>                         Insolvency Resolution Process Costs and Liquidation Costs</a:t>
              </a:r>
              <a:endParaRPr lang="en-US" dirty="0"/>
            </a:p>
          </p:txBody>
        </p:sp>
      </p:grpSp>
      <p:grpSp>
        <p:nvGrpSpPr>
          <p:cNvPr id="36" name="Group 35"/>
          <p:cNvGrpSpPr/>
          <p:nvPr/>
        </p:nvGrpSpPr>
        <p:grpSpPr>
          <a:xfrm>
            <a:off x="428596" y="1214422"/>
            <a:ext cx="8429684" cy="928694"/>
            <a:chOff x="428596" y="1062022"/>
            <a:chExt cx="8429684" cy="785818"/>
          </a:xfrm>
        </p:grpSpPr>
        <p:sp>
          <p:nvSpPr>
            <p:cNvPr id="37" name="Down Arrow Callout 36"/>
            <p:cNvSpPr/>
            <p:nvPr/>
          </p:nvSpPr>
          <p:spPr>
            <a:xfrm>
              <a:off x="428596" y="1062022"/>
              <a:ext cx="8429684" cy="785818"/>
            </a:xfrm>
            <a:prstGeom prst="downArrowCallout">
              <a:avLst>
                <a:gd name="adj1" fmla="val 17242"/>
                <a:gd name="adj2" fmla="val 21121"/>
                <a:gd name="adj3" fmla="val 25000"/>
                <a:gd name="adj4" fmla="val 64977"/>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p:cNvSpPr txBox="1"/>
            <p:nvPr/>
          </p:nvSpPr>
          <p:spPr>
            <a:xfrm>
              <a:off x="428596" y="1062022"/>
              <a:ext cx="8286808" cy="646331"/>
            </a:xfrm>
            <a:prstGeom prst="rect">
              <a:avLst/>
            </a:prstGeom>
            <a:noFill/>
          </p:spPr>
          <p:txBody>
            <a:bodyPr wrap="square" rtlCol="0">
              <a:spAutoFit/>
            </a:bodyPr>
            <a:lstStyle/>
            <a:p>
              <a:pPr algn="ctr"/>
              <a:r>
                <a:rPr lang="en-US" dirty="0" smtClean="0"/>
                <a:t>Workmen dues up to 24 months </a:t>
              </a:r>
              <a:r>
                <a:rPr lang="en-US" b="1" dirty="0" smtClean="0"/>
                <a:t>AND </a:t>
              </a:r>
              <a:r>
                <a:rPr lang="en-US" dirty="0" smtClean="0"/>
                <a:t>Debts owed to Secured Creditors who have relinquished Security</a:t>
              </a:r>
              <a:endParaRPr lang="en-US" dirty="0"/>
            </a:p>
          </p:txBody>
        </p:sp>
      </p:grpSp>
      <p:grpSp>
        <p:nvGrpSpPr>
          <p:cNvPr id="39" name="Group 38"/>
          <p:cNvGrpSpPr/>
          <p:nvPr/>
        </p:nvGrpSpPr>
        <p:grpSpPr>
          <a:xfrm>
            <a:off x="428596" y="2143116"/>
            <a:ext cx="8429684" cy="571504"/>
            <a:chOff x="428596" y="642918"/>
            <a:chExt cx="8429684" cy="571504"/>
          </a:xfrm>
        </p:grpSpPr>
        <p:sp>
          <p:nvSpPr>
            <p:cNvPr id="40" name="Down Arrow Callout 39"/>
            <p:cNvSpPr/>
            <p:nvPr/>
          </p:nvSpPr>
          <p:spPr>
            <a:xfrm>
              <a:off x="428596" y="642918"/>
              <a:ext cx="8429684" cy="571504"/>
            </a:xfrm>
            <a:prstGeom prst="downArrowCallout">
              <a:avLst>
                <a:gd name="adj1" fmla="val 17242"/>
                <a:gd name="adj2" fmla="val 21121"/>
                <a:gd name="adj3" fmla="val 25000"/>
                <a:gd name="adj4" fmla="val 64977"/>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p:cNvSpPr txBox="1"/>
            <p:nvPr/>
          </p:nvSpPr>
          <p:spPr>
            <a:xfrm>
              <a:off x="500034" y="642918"/>
              <a:ext cx="8286808" cy="369332"/>
            </a:xfrm>
            <a:prstGeom prst="rect">
              <a:avLst/>
            </a:prstGeom>
            <a:noFill/>
          </p:spPr>
          <p:txBody>
            <a:bodyPr wrap="square" rtlCol="0">
              <a:spAutoFit/>
            </a:bodyPr>
            <a:lstStyle/>
            <a:p>
              <a:r>
                <a:rPr lang="en-US" dirty="0" smtClean="0"/>
                <a:t>                                                Employee Dues up to 12 months</a:t>
              </a:r>
              <a:endParaRPr lang="en-US" dirty="0"/>
            </a:p>
          </p:txBody>
        </p:sp>
      </p:grpSp>
      <p:grpSp>
        <p:nvGrpSpPr>
          <p:cNvPr id="42" name="Group 41"/>
          <p:cNvGrpSpPr/>
          <p:nvPr/>
        </p:nvGrpSpPr>
        <p:grpSpPr>
          <a:xfrm>
            <a:off x="428596" y="2714620"/>
            <a:ext cx="8429684" cy="571504"/>
            <a:chOff x="428596" y="642918"/>
            <a:chExt cx="8429684" cy="571504"/>
          </a:xfrm>
        </p:grpSpPr>
        <p:sp>
          <p:nvSpPr>
            <p:cNvPr id="43" name="Down Arrow Callout 42"/>
            <p:cNvSpPr/>
            <p:nvPr/>
          </p:nvSpPr>
          <p:spPr>
            <a:xfrm>
              <a:off x="428596" y="642918"/>
              <a:ext cx="8429684" cy="571504"/>
            </a:xfrm>
            <a:prstGeom prst="downArrowCallout">
              <a:avLst>
                <a:gd name="adj1" fmla="val 17242"/>
                <a:gd name="adj2" fmla="val 21121"/>
                <a:gd name="adj3" fmla="val 25000"/>
                <a:gd name="adj4" fmla="val 64977"/>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p:cNvSpPr txBox="1"/>
            <p:nvPr/>
          </p:nvSpPr>
          <p:spPr>
            <a:xfrm>
              <a:off x="500034" y="642918"/>
              <a:ext cx="8286808" cy="369332"/>
            </a:xfrm>
            <a:prstGeom prst="rect">
              <a:avLst/>
            </a:prstGeom>
            <a:noFill/>
          </p:spPr>
          <p:txBody>
            <a:bodyPr wrap="square" rtlCol="0">
              <a:spAutoFit/>
            </a:bodyPr>
            <a:lstStyle/>
            <a:p>
              <a:pPr algn="ctr"/>
              <a:r>
                <a:rPr lang="en-US" dirty="0" smtClean="0"/>
                <a:t>Financial Debts owed to Unsecured Creditors</a:t>
              </a:r>
              <a:endParaRPr lang="en-US" dirty="0"/>
            </a:p>
          </p:txBody>
        </p:sp>
      </p:grpSp>
      <p:grpSp>
        <p:nvGrpSpPr>
          <p:cNvPr id="45" name="Group 44"/>
          <p:cNvGrpSpPr/>
          <p:nvPr/>
        </p:nvGrpSpPr>
        <p:grpSpPr>
          <a:xfrm>
            <a:off x="428596" y="3286124"/>
            <a:ext cx="8429684" cy="1071570"/>
            <a:chOff x="428596" y="642918"/>
            <a:chExt cx="8429684" cy="646331"/>
          </a:xfrm>
        </p:grpSpPr>
        <p:sp>
          <p:nvSpPr>
            <p:cNvPr id="46" name="Down Arrow Callout 45"/>
            <p:cNvSpPr/>
            <p:nvPr/>
          </p:nvSpPr>
          <p:spPr>
            <a:xfrm>
              <a:off x="428596" y="642918"/>
              <a:ext cx="8429684" cy="571504"/>
            </a:xfrm>
            <a:prstGeom prst="downArrowCallout">
              <a:avLst>
                <a:gd name="adj1" fmla="val 17242"/>
                <a:gd name="adj2" fmla="val 21121"/>
                <a:gd name="adj3" fmla="val 25000"/>
                <a:gd name="adj4" fmla="val 64977"/>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extBox 46"/>
            <p:cNvSpPr txBox="1"/>
            <p:nvPr/>
          </p:nvSpPr>
          <p:spPr>
            <a:xfrm>
              <a:off x="500034" y="642918"/>
              <a:ext cx="8286808" cy="646331"/>
            </a:xfrm>
            <a:prstGeom prst="rect">
              <a:avLst/>
            </a:prstGeom>
            <a:noFill/>
          </p:spPr>
          <p:txBody>
            <a:bodyPr wrap="square" rtlCol="0">
              <a:spAutoFit/>
            </a:bodyPr>
            <a:lstStyle/>
            <a:p>
              <a:pPr algn="ctr"/>
              <a:r>
                <a:rPr lang="en-US" dirty="0" smtClean="0"/>
                <a:t>Government Dues (up to 24 months) AND unpaid debts of Secured Creditors following enforcement of security</a:t>
              </a:r>
              <a:endParaRPr lang="en-US" dirty="0"/>
            </a:p>
          </p:txBody>
        </p:sp>
      </p:grpSp>
      <p:grpSp>
        <p:nvGrpSpPr>
          <p:cNvPr id="48" name="Group 47"/>
          <p:cNvGrpSpPr/>
          <p:nvPr/>
        </p:nvGrpSpPr>
        <p:grpSpPr>
          <a:xfrm>
            <a:off x="428596" y="4286256"/>
            <a:ext cx="8429684" cy="571504"/>
            <a:chOff x="428596" y="642918"/>
            <a:chExt cx="8429684" cy="571504"/>
          </a:xfrm>
        </p:grpSpPr>
        <p:sp>
          <p:nvSpPr>
            <p:cNvPr id="49" name="Down Arrow Callout 48"/>
            <p:cNvSpPr/>
            <p:nvPr/>
          </p:nvSpPr>
          <p:spPr>
            <a:xfrm>
              <a:off x="428596" y="642918"/>
              <a:ext cx="8429684" cy="571504"/>
            </a:xfrm>
            <a:prstGeom prst="downArrowCallout">
              <a:avLst>
                <a:gd name="adj1" fmla="val 17242"/>
                <a:gd name="adj2" fmla="val 21121"/>
                <a:gd name="adj3" fmla="val 25000"/>
                <a:gd name="adj4" fmla="val 64977"/>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Box 49"/>
            <p:cNvSpPr txBox="1"/>
            <p:nvPr/>
          </p:nvSpPr>
          <p:spPr>
            <a:xfrm>
              <a:off x="500034" y="642918"/>
              <a:ext cx="8286808" cy="369332"/>
            </a:xfrm>
            <a:prstGeom prst="rect">
              <a:avLst/>
            </a:prstGeom>
            <a:noFill/>
          </p:spPr>
          <p:txBody>
            <a:bodyPr wrap="square" rtlCol="0">
              <a:spAutoFit/>
            </a:bodyPr>
            <a:lstStyle/>
            <a:p>
              <a:pPr algn="ctr"/>
              <a:r>
                <a:rPr lang="en-US" dirty="0" smtClean="0"/>
                <a:t>Any remaining Debts and Dues</a:t>
              </a:r>
              <a:endParaRPr lang="en-US" dirty="0"/>
            </a:p>
          </p:txBody>
        </p:sp>
      </p:grpSp>
      <p:grpSp>
        <p:nvGrpSpPr>
          <p:cNvPr id="51" name="Group 50"/>
          <p:cNvGrpSpPr/>
          <p:nvPr/>
        </p:nvGrpSpPr>
        <p:grpSpPr>
          <a:xfrm>
            <a:off x="428596" y="4857760"/>
            <a:ext cx="8429684" cy="571504"/>
            <a:chOff x="428596" y="642918"/>
            <a:chExt cx="8429684" cy="571504"/>
          </a:xfrm>
        </p:grpSpPr>
        <p:sp>
          <p:nvSpPr>
            <p:cNvPr id="52" name="Down Arrow Callout 51"/>
            <p:cNvSpPr/>
            <p:nvPr/>
          </p:nvSpPr>
          <p:spPr>
            <a:xfrm>
              <a:off x="428596" y="642918"/>
              <a:ext cx="8429684" cy="571504"/>
            </a:xfrm>
            <a:prstGeom prst="downArrowCallout">
              <a:avLst>
                <a:gd name="adj1" fmla="val 17242"/>
                <a:gd name="adj2" fmla="val 21121"/>
                <a:gd name="adj3" fmla="val 25000"/>
                <a:gd name="adj4" fmla="val 64977"/>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p:cNvSpPr txBox="1"/>
            <p:nvPr/>
          </p:nvSpPr>
          <p:spPr>
            <a:xfrm>
              <a:off x="500034" y="642918"/>
              <a:ext cx="8286808" cy="369332"/>
            </a:xfrm>
            <a:prstGeom prst="rect">
              <a:avLst/>
            </a:prstGeom>
            <a:noFill/>
          </p:spPr>
          <p:txBody>
            <a:bodyPr wrap="square" rtlCol="0">
              <a:spAutoFit/>
            </a:bodyPr>
            <a:lstStyle/>
            <a:p>
              <a:pPr algn="ctr"/>
              <a:r>
                <a:rPr lang="en-US" dirty="0" smtClean="0"/>
                <a:t>Preference Shareholders</a:t>
              </a:r>
              <a:endParaRPr lang="en-US" dirty="0"/>
            </a:p>
          </p:txBody>
        </p:sp>
      </p:grpSp>
      <p:grpSp>
        <p:nvGrpSpPr>
          <p:cNvPr id="54" name="Group 53"/>
          <p:cNvGrpSpPr/>
          <p:nvPr/>
        </p:nvGrpSpPr>
        <p:grpSpPr>
          <a:xfrm>
            <a:off x="428596" y="5429264"/>
            <a:ext cx="8429684" cy="571504"/>
            <a:chOff x="428596" y="642918"/>
            <a:chExt cx="8429684" cy="571504"/>
          </a:xfrm>
        </p:grpSpPr>
        <p:sp>
          <p:nvSpPr>
            <p:cNvPr id="55" name="Down Arrow Callout 54"/>
            <p:cNvSpPr/>
            <p:nvPr/>
          </p:nvSpPr>
          <p:spPr>
            <a:xfrm>
              <a:off x="428596" y="642918"/>
              <a:ext cx="8429684" cy="571504"/>
            </a:xfrm>
            <a:prstGeom prst="downArrowCallout">
              <a:avLst>
                <a:gd name="adj1" fmla="val 17242"/>
                <a:gd name="adj2" fmla="val 21121"/>
                <a:gd name="adj3" fmla="val 25000"/>
                <a:gd name="adj4" fmla="val 64977"/>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55"/>
            <p:cNvSpPr txBox="1"/>
            <p:nvPr/>
          </p:nvSpPr>
          <p:spPr>
            <a:xfrm>
              <a:off x="500034" y="642918"/>
              <a:ext cx="8286808" cy="369332"/>
            </a:xfrm>
            <a:prstGeom prst="rect">
              <a:avLst/>
            </a:prstGeom>
            <a:noFill/>
          </p:spPr>
          <p:txBody>
            <a:bodyPr wrap="square" rtlCol="0">
              <a:spAutoFit/>
            </a:bodyPr>
            <a:lstStyle/>
            <a:p>
              <a:pPr algn="ctr"/>
              <a:r>
                <a:rPr lang="en-US" dirty="0" smtClean="0"/>
                <a:t>Equity  Shareholders</a:t>
              </a:r>
              <a:endParaRPr lang="en-US" dirty="0"/>
            </a:p>
          </p:txBody>
        </p:sp>
      </p:grpSp>
      <p:sp>
        <p:nvSpPr>
          <p:cNvPr id="57" name="TextBox 56"/>
          <p:cNvSpPr txBox="1"/>
          <p:nvPr/>
        </p:nvSpPr>
        <p:spPr>
          <a:xfrm>
            <a:off x="428596" y="6072206"/>
            <a:ext cx="8429684" cy="646331"/>
          </a:xfrm>
          <a:prstGeom prst="rect">
            <a:avLst/>
          </a:prstGeom>
          <a:solidFill>
            <a:schemeClr val="accent2">
              <a:lumMod val="60000"/>
              <a:lumOff val="40000"/>
            </a:schemeClr>
          </a:solidFill>
          <a:ln w="28575">
            <a:solidFill>
              <a:schemeClr val="accent2">
                <a:lumMod val="50000"/>
              </a:schemeClr>
            </a:solidFill>
          </a:ln>
        </p:spPr>
        <p:txBody>
          <a:bodyPr wrap="square" rtlCol="0">
            <a:spAutoFit/>
          </a:bodyPr>
          <a:lstStyle/>
          <a:p>
            <a:pPr algn="ctr"/>
            <a:r>
              <a:rPr lang="en-US" dirty="0" smtClean="0"/>
              <a:t>Contractual arrangements between recipients with equal ranking shall be disregarded, if disrupting the order of priority.</a:t>
            </a:r>
            <a:endParaRPr lang="en-US" dirty="0"/>
          </a:p>
        </p:txBody>
      </p:sp>
    </p:spTree>
    <p:extLst>
      <p:ext uri="{BB962C8B-B14F-4D97-AF65-F5344CB8AC3E}">
        <p14:creationId xmlns="" xmlns:p14="http://schemas.microsoft.com/office/powerpoint/2010/main" val="2276899344"/>
      </p:ext>
    </p:extLst>
  </p:cSld>
  <p:clrMapOvr>
    <a:masterClrMapping/>
  </p:clrMapOvr>
  <p:transition spd="med">
    <p:pull dir="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77</a:t>
            </a:fld>
            <a:endParaRPr lang="en-US" dirty="0"/>
          </a:p>
        </p:txBody>
      </p:sp>
      <p:pic>
        <p:nvPicPr>
          <p:cNvPr id="5" name="Picture 4"/>
          <p:cNvPicPr>
            <a:picLocks noChangeAspect="1"/>
          </p:cNvPicPr>
          <p:nvPr/>
        </p:nvPicPr>
        <p:blipFill>
          <a:blip r:embed="rId2"/>
          <a:stretch>
            <a:fillRect/>
          </a:stretch>
        </p:blipFill>
        <p:spPr>
          <a:xfrm>
            <a:off x="0" y="0"/>
            <a:ext cx="9144000" cy="6858000"/>
          </a:xfrm>
          <a:prstGeom prst="rect">
            <a:avLst/>
          </a:prstGeom>
          <a:solidFill>
            <a:schemeClr val="bg1"/>
          </a:solidFill>
        </p:spPr>
      </p:pic>
      <p:sp>
        <p:nvSpPr>
          <p:cNvPr id="3" name="Rectangle 2"/>
          <p:cNvSpPr/>
          <p:nvPr/>
        </p:nvSpPr>
        <p:spPr>
          <a:xfrm>
            <a:off x="-642" y="188640"/>
            <a:ext cx="3744416" cy="138297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IN">
              <a:solidFill>
                <a:schemeClr val="bg1"/>
              </a:solidFill>
            </a:endParaRPr>
          </a:p>
        </p:txBody>
      </p:sp>
    </p:spTree>
    <p:extLst>
      <p:ext uri="{BB962C8B-B14F-4D97-AF65-F5344CB8AC3E}">
        <p14:creationId xmlns="" xmlns:p14="http://schemas.microsoft.com/office/powerpoint/2010/main" val="2207275116"/>
      </p:ext>
    </p:extLst>
  </p:cSld>
  <p:clrMapOvr>
    <a:masterClrMapping/>
  </p:clrMapOvr>
  <p:transition spd="med">
    <p:pull dir="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Some Practical Tips </a:t>
            </a:r>
            <a:endParaRPr lang="en-IN" dirty="0"/>
          </a:p>
        </p:txBody>
      </p:sp>
      <p:sp>
        <p:nvSpPr>
          <p:cNvPr id="3" name="Content Placeholder 2"/>
          <p:cNvSpPr>
            <a:spLocks noGrp="1"/>
          </p:cNvSpPr>
          <p:nvPr>
            <p:ph idx="1"/>
          </p:nvPr>
        </p:nvSpPr>
        <p:spPr>
          <a:xfrm>
            <a:off x="457200" y="1600200"/>
            <a:ext cx="8229600" cy="4972072"/>
          </a:xfrm>
        </p:spPr>
        <p:txBody>
          <a:bodyPr>
            <a:normAutofit fontScale="77500" lnSpcReduction="20000"/>
          </a:bodyPr>
          <a:lstStyle/>
          <a:p>
            <a:pPr marL="0" indent="0">
              <a:buNone/>
            </a:pPr>
            <a:r>
              <a:rPr lang="en-IN" sz="4100" u="sng" dirty="0" smtClean="0"/>
              <a:t>If  Appointed as IRP </a:t>
            </a:r>
          </a:p>
          <a:p>
            <a:r>
              <a:rPr lang="en-IN" dirty="0" smtClean="0"/>
              <a:t>Read  the Code and Regulation – 3 times minimum and keep on referring.</a:t>
            </a:r>
          </a:p>
          <a:p>
            <a:r>
              <a:rPr lang="en-IN" dirty="0" smtClean="0"/>
              <a:t>Train your self and your assistant,  staff  and peons too.</a:t>
            </a:r>
          </a:p>
          <a:p>
            <a:r>
              <a:rPr lang="en-IN" dirty="0" smtClean="0"/>
              <a:t>Do Hands Free Driving. </a:t>
            </a:r>
          </a:p>
          <a:p>
            <a:r>
              <a:rPr lang="en-IN" dirty="0" smtClean="0"/>
              <a:t>RP  and RP  initially will take  70-110 % of your time. </a:t>
            </a:r>
          </a:p>
          <a:p>
            <a:r>
              <a:rPr lang="en-IN" dirty="0" smtClean="0"/>
              <a:t>Delegate your other normal Practice to partner/s</a:t>
            </a:r>
          </a:p>
          <a:p>
            <a:r>
              <a:rPr lang="en-IN" dirty="0" smtClean="0"/>
              <a:t>Take assistance / help / collaboration for other Professionals  -  Lawyers / CS  etc.  Out source if reqd. </a:t>
            </a:r>
          </a:p>
          <a:p>
            <a:r>
              <a:rPr lang="en-IN" dirty="0" smtClean="0"/>
              <a:t>Keep your Travel baggage  ready with all accessories </a:t>
            </a:r>
          </a:p>
          <a:p>
            <a:r>
              <a:rPr lang="en-IN" dirty="0" smtClean="0"/>
              <a:t>Maintain working papers neatly filed. </a:t>
            </a:r>
          </a:p>
          <a:p>
            <a:r>
              <a:rPr lang="en-IN" dirty="0" smtClean="0"/>
              <a:t>Its  a challenging  and satisfying  JOB.</a:t>
            </a:r>
          </a:p>
          <a:p>
            <a:r>
              <a:rPr lang="en-IN" dirty="0" smtClean="0">
                <a:solidFill>
                  <a:srgbClr val="FF0000"/>
                </a:solidFill>
              </a:rPr>
              <a:t>TAKE  PART  50%  FEES  AND  COST IN ADVANCE  </a:t>
            </a:r>
            <a:endParaRPr lang="en-IN" dirty="0">
              <a:solidFill>
                <a:srgbClr val="FF000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78</a:t>
            </a:fld>
            <a:endParaRPr lang="en-US" dirty="0"/>
          </a:p>
        </p:txBody>
      </p:sp>
    </p:spTree>
    <p:extLst>
      <p:ext uri="{BB962C8B-B14F-4D97-AF65-F5344CB8AC3E}">
        <p14:creationId xmlns="" xmlns:p14="http://schemas.microsoft.com/office/powerpoint/2010/main" val="1382466369"/>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Fast Track   - CIRP  Chapter IV  </a:t>
            </a:r>
            <a:br>
              <a:rPr lang="en-IN" dirty="0" smtClean="0"/>
            </a:br>
            <a:r>
              <a:rPr lang="en-IN" dirty="0" smtClean="0"/>
              <a:t>Section 55 to 58</a:t>
            </a:r>
            <a:endParaRPr lang="en-IN" dirty="0"/>
          </a:p>
        </p:txBody>
      </p:sp>
      <p:sp>
        <p:nvSpPr>
          <p:cNvPr id="3" name="Content Placeholder 2"/>
          <p:cNvSpPr>
            <a:spLocks noGrp="1"/>
          </p:cNvSpPr>
          <p:nvPr>
            <p:ph idx="1"/>
          </p:nvPr>
        </p:nvSpPr>
        <p:spPr>
          <a:xfrm>
            <a:off x="251520" y="1600200"/>
            <a:ext cx="8712968" cy="4756150"/>
          </a:xfrm>
        </p:spPr>
        <p:txBody>
          <a:bodyPr>
            <a:noAutofit/>
          </a:bodyPr>
          <a:lstStyle/>
          <a:p>
            <a:r>
              <a:rPr lang="en-IN" sz="2400" dirty="0" smtClean="0">
                <a:latin typeface="Maiandra GD" panose="020E0502030308020204" pitchFamily="34" charset="0"/>
              </a:rPr>
              <a:t>Regulation  Notified on 14.06.2017</a:t>
            </a:r>
          </a:p>
          <a:p>
            <a:r>
              <a:rPr lang="en-IN" sz="2400" dirty="0" smtClean="0">
                <a:latin typeface="Maiandra GD" panose="020E0502030308020204" pitchFamily="34" charset="0"/>
              </a:rPr>
              <a:t>Known as  IBBI ( Fast Track Insolvency Resolution Process for Corporate Person) Regulation, 2017. </a:t>
            </a:r>
          </a:p>
          <a:p>
            <a:r>
              <a:rPr lang="en-IN" sz="2400" dirty="0" smtClean="0">
                <a:solidFill>
                  <a:srgbClr val="FF0000"/>
                </a:solidFill>
                <a:latin typeface="Maiandra GD" panose="020E0502030308020204" pitchFamily="34" charset="0"/>
              </a:rPr>
              <a:t>Qualifying Requirements: ( Sec 55 )</a:t>
            </a:r>
          </a:p>
          <a:p>
            <a:pPr lvl="1"/>
            <a:r>
              <a:rPr lang="en-IN" sz="2000" dirty="0" smtClean="0">
                <a:latin typeface="Maiandra GD" panose="020E0502030308020204" pitchFamily="34" charset="0"/>
              </a:rPr>
              <a:t>CD with </a:t>
            </a:r>
            <a:r>
              <a:rPr lang="en-IN" sz="2000" u="sng" dirty="0" smtClean="0">
                <a:latin typeface="Maiandra GD" panose="020E0502030308020204" pitchFamily="34" charset="0"/>
              </a:rPr>
              <a:t>ASSETS </a:t>
            </a:r>
            <a:r>
              <a:rPr lang="en-IN" sz="2000" dirty="0" smtClean="0">
                <a:latin typeface="Maiandra GD" panose="020E0502030308020204" pitchFamily="34" charset="0"/>
              </a:rPr>
              <a:t> and </a:t>
            </a:r>
            <a:r>
              <a:rPr lang="en-IN" sz="2000" u="sng" dirty="0" smtClean="0">
                <a:latin typeface="Maiandra GD" panose="020E0502030308020204" pitchFamily="34" charset="0"/>
              </a:rPr>
              <a:t>INCOME</a:t>
            </a:r>
            <a:r>
              <a:rPr lang="en-IN" sz="2000" dirty="0" smtClean="0">
                <a:latin typeface="Maiandra GD" panose="020E0502030308020204" pitchFamily="34" charset="0"/>
              </a:rPr>
              <a:t>  below certain threshold. </a:t>
            </a:r>
          </a:p>
          <a:p>
            <a:pPr lvl="1"/>
            <a:r>
              <a:rPr lang="en-IN" sz="2000" dirty="0" smtClean="0">
                <a:latin typeface="Maiandra GD" panose="020E0502030308020204" pitchFamily="34" charset="0"/>
              </a:rPr>
              <a:t>CD with class of creditors or </a:t>
            </a:r>
            <a:r>
              <a:rPr lang="en-IN" sz="2000" u="sng" dirty="0" smtClean="0">
                <a:latin typeface="Maiandra GD" panose="020E0502030308020204" pitchFamily="34" charset="0"/>
              </a:rPr>
              <a:t>certain amount of debt</a:t>
            </a:r>
          </a:p>
          <a:p>
            <a:pPr lvl="1"/>
            <a:r>
              <a:rPr lang="en-IN" sz="2000" dirty="0" smtClean="0">
                <a:latin typeface="Maiandra GD" panose="020E0502030308020204" pitchFamily="34" charset="0"/>
              </a:rPr>
              <a:t>Other Category of Corporate person as may be notified. </a:t>
            </a:r>
          </a:p>
          <a:p>
            <a:r>
              <a:rPr lang="en-IN" sz="2400" dirty="0" smtClean="0">
                <a:latin typeface="Maiandra GD" panose="020E0502030308020204" pitchFamily="34" charset="0"/>
              </a:rPr>
              <a:t>Time Period : ( Sec 56) </a:t>
            </a:r>
          </a:p>
          <a:p>
            <a:pPr lvl="1"/>
            <a:r>
              <a:rPr lang="en-IN" sz="2000" dirty="0" smtClean="0">
                <a:solidFill>
                  <a:srgbClr val="FF0000"/>
                </a:solidFill>
                <a:latin typeface="Maiandra GD" panose="020E0502030308020204" pitchFamily="34" charset="0"/>
              </a:rPr>
              <a:t>90 d</a:t>
            </a:r>
            <a:r>
              <a:rPr lang="en-IN" sz="2000" dirty="0" smtClean="0">
                <a:latin typeface="Maiandra GD" panose="020E0502030308020204" pitchFamily="34" charset="0"/>
              </a:rPr>
              <a:t>ays from the date of Insolvency Commencement date.</a:t>
            </a:r>
          </a:p>
          <a:p>
            <a:pPr lvl="1"/>
            <a:r>
              <a:rPr lang="en-IN" sz="2000" dirty="0" smtClean="0">
                <a:latin typeface="Maiandra GD" panose="020E0502030308020204" pitchFamily="34" charset="0"/>
              </a:rPr>
              <a:t>One extension of </a:t>
            </a:r>
            <a:r>
              <a:rPr lang="en-IN" sz="2000" dirty="0" smtClean="0">
                <a:solidFill>
                  <a:srgbClr val="FF0000"/>
                </a:solidFill>
                <a:latin typeface="Maiandra GD" panose="020E0502030308020204" pitchFamily="34" charset="0"/>
              </a:rPr>
              <a:t>45 days </a:t>
            </a:r>
            <a:r>
              <a:rPr lang="en-IN" sz="2000" dirty="0" smtClean="0">
                <a:latin typeface="Maiandra GD" panose="020E0502030308020204" pitchFamily="34" charset="0"/>
              </a:rPr>
              <a:t>based on COC resolution.  </a:t>
            </a:r>
          </a:p>
          <a:p>
            <a:r>
              <a:rPr lang="en-IN" sz="2400" dirty="0" smtClean="0">
                <a:latin typeface="Maiandra GD" panose="020E0502030308020204" pitchFamily="34" charset="0"/>
              </a:rPr>
              <a:t>Process  for conducting -  Chapter – II  CIRP as the context may require. </a:t>
            </a:r>
            <a:endParaRPr lang="en-IN" sz="2400" dirty="0">
              <a:latin typeface="Maiandra GD" panose="020E0502030308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79</a:t>
            </a:fld>
            <a:endParaRPr lang="en-US" dirty="0"/>
          </a:p>
        </p:txBody>
      </p:sp>
    </p:spTree>
    <p:extLst>
      <p:ext uri="{BB962C8B-B14F-4D97-AF65-F5344CB8AC3E}">
        <p14:creationId xmlns="" xmlns:p14="http://schemas.microsoft.com/office/powerpoint/2010/main" val="1342032754"/>
      </p:ext>
    </p:extLst>
  </p:cSld>
  <p:clrMapOvr>
    <a:masterClrMapping/>
  </p:clrMapOvr>
  <p:transition spd="med">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smtClean="0"/>
              <a:t>Background </a:t>
            </a:r>
            <a:endParaRPr lang="en-IN" dirty="0"/>
          </a:p>
        </p:txBody>
      </p:sp>
      <p:sp>
        <p:nvSpPr>
          <p:cNvPr id="4" name="Content Placeholder 3"/>
          <p:cNvSpPr>
            <a:spLocks noGrp="1"/>
          </p:cNvSpPr>
          <p:nvPr>
            <p:ph idx="1"/>
          </p:nvPr>
        </p:nvSpPr>
        <p:spPr>
          <a:xfrm>
            <a:off x="457200" y="1600200"/>
            <a:ext cx="8229600" cy="4972072"/>
          </a:xfrm>
        </p:spPr>
        <p:txBody>
          <a:bodyPr>
            <a:normAutofit fontScale="77500" lnSpcReduction="20000"/>
          </a:bodyPr>
          <a:lstStyle/>
          <a:p>
            <a:pPr marL="355600" marR="15240" algn="just">
              <a:lnSpc>
                <a:spcPct val="96600"/>
              </a:lnSpc>
              <a:tabLst>
                <a:tab pos="354965" algn="l"/>
              </a:tabLst>
            </a:pPr>
            <a:r>
              <a:rPr lang="en-IN" sz="3500" i="1" dirty="0" smtClean="0"/>
              <a:t>India  currently  </a:t>
            </a:r>
            <a:r>
              <a:rPr lang="en-IN" sz="3500" i="1" dirty="0" smtClean="0">
                <a:solidFill>
                  <a:srgbClr val="FF0000"/>
                </a:solidFill>
              </a:rPr>
              <a:t>has  multiple  laws  </a:t>
            </a:r>
            <a:r>
              <a:rPr lang="en-IN" sz="3500" i="1" dirty="0" smtClean="0"/>
              <a:t>to  deal  with  insolvency,  which  leads  </a:t>
            </a:r>
            <a:r>
              <a:rPr lang="en-IN" sz="3500" i="1" dirty="0" smtClean="0">
                <a:solidFill>
                  <a:srgbClr val="FF0000"/>
                </a:solidFill>
              </a:rPr>
              <a:t>the  entire  resolution  process fragmented, expensive and time-consuming with very low recovery rate.</a:t>
            </a:r>
          </a:p>
          <a:p>
            <a:pPr>
              <a:lnSpc>
                <a:spcPts val="650"/>
              </a:lnSpc>
              <a:spcBef>
                <a:spcPts val="25"/>
              </a:spcBef>
            </a:pPr>
            <a:endParaRPr lang="en-IN" sz="3500" i="1" dirty="0" smtClean="0"/>
          </a:p>
          <a:p>
            <a:pPr marL="355600" marR="13970" algn="just">
              <a:lnSpc>
                <a:spcPct val="96700"/>
              </a:lnSpc>
              <a:tabLst>
                <a:tab pos="354965" algn="l"/>
              </a:tabLst>
            </a:pPr>
            <a:r>
              <a:rPr lang="en-IN" sz="3500" i="1" dirty="0" smtClean="0"/>
              <a:t>In  this  scenario,  the  Indian  Government  has  introduced  the  Bankruptcy  and  Insolvency  Code,  2016 which will </a:t>
            </a:r>
            <a:r>
              <a:rPr lang="en-IN" sz="3500" i="1" dirty="0" smtClean="0">
                <a:solidFill>
                  <a:srgbClr val="FF0000"/>
                </a:solidFill>
              </a:rPr>
              <a:t>consolidate the existing frameworks and create a new institutional structure.</a:t>
            </a:r>
          </a:p>
          <a:p>
            <a:pPr>
              <a:lnSpc>
                <a:spcPts val="650"/>
              </a:lnSpc>
              <a:spcBef>
                <a:spcPts val="27"/>
              </a:spcBef>
            </a:pPr>
            <a:endParaRPr lang="en-IN" sz="3500" i="1" dirty="0" smtClean="0"/>
          </a:p>
          <a:p>
            <a:pPr marL="355600" marR="12700" algn="just">
              <a:lnSpc>
                <a:spcPct val="96600"/>
              </a:lnSpc>
              <a:tabLst>
                <a:tab pos="354965" algn="l"/>
              </a:tabLst>
            </a:pPr>
            <a:r>
              <a:rPr lang="en-IN" sz="3500" i="1" dirty="0" smtClean="0"/>
              <a:t>The Code </a:t>
            </a:r>
            <a:r>
              <a:rPr lang="en-IN" sz="3500" i="1" dirty="0" smtClean="0">
                <a:solidFill>
                  <a:srgbClr val="FF0000"/>
                </a:solidFill>
              </a:rPr>
              <a:t>creates time-bound processes for </a:t>
            </a:r>
            <a:r>
              <a:rPr lang="en-IN" sz="3500" i="1" dirty="0" smtClean="0"/>
              <a:t>insolvency resolution of companies and individuals which thereby will help India improve its World Bank insolvency ranking.</a:t>
            </a:r>
          </a:p>
          <a:p>
            <a:endParaRPr lang="en-IN"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8</a:t>
            </a:fld>
            <a:endParaRPr lang="en-US" dirty="0"/>
          </a:p>
        </p:txBody>
      </p:sp>
    </p:spTree>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Protection to IRP &amp; RP</a:t>
            </a:r>
            <a:endParaRPr lang="en-IN" dirty="0"/>
          </a:p>
        </p:txBody>
      </p:sp>
      <p:sp>
        <p:nvSpPr>
          <p:cNvPr id="3" name="Content Placeholder 2"/>
          <p:cNvSpPr>
            <a:spLocks noGrp="1"/>
          </p:cNvSpPr>
          <p:nvPr>
            <p:ph idx="1"/>
          </p:nvPr>
        </p:nvSpPr>
        <p:spPr>
          <a:xfrm>
            <a:off x="457200" y="1600200"/>
            <a:ext cx="5257808" cy="4525963"/>
          </a:xfrm>
        </p:spPr>
        <p:txBody>
          <a:bodyPr>
            <a:normAutofit fontScale="92500" lnSpcReduction="10000"/>
          </a:bodyPr>
          <a:lstStyle/>
          <a:p>
            <a:r>
              <a:rPr lang="en-IN" dirty="0" smtClean="0"/>
              <a:t>Section 233 of code :</a:t>
            </a:r>
          </a:p>
          <a:p>
            <a:pPr marL="0" indent="0" algn="just">
              <a:buNone/>
            </a:pPr>
            <a:r>
              <a:rPr lang="en-IN" dirty="0" smtClean="0"/>
              <a:t>No suit, prosecution or other legal proceeding shall lie against the …… or an Insolvency Professional or liquidator  for anything which is done or intended to be done </a:t>
            </a:r>
            <a:r>
              <a:rPr lang="en-IN" sz="3500" u="sng" dirty="0" smtClean="0"/>
              <a:t>in good faith </a:t>
            </a:r>
            <a:r>
              <a:rPr lang="en-IN" dirty="0" smtClean="0"/>
              <a:t>under this code or the rules or regulation made thereunder. </a:t>
            </a:r>
            <a:endParaRPr lang="en-IN"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80</a:t>
            </a:fld>
            <a:endParaRPr lang="en-US" dirty="0"/>
          </a:p>
        </p:txBody>
      </p:sp>
    </p:spTree>
    <p:extLst>
      <p:ext uri="{BB962C8B-B14F-4D97-AF65-F5344CB8AC3E}">
        <p14:creationId xmlns="" xmlns:p14="http://schemas.microsoft.com/office/powerpoint/2010/main" val="1019007853"/>
      </p:ext>
    </p:extLst>
  </p:cSld>
  <p:clrMapOvr>
    <a:masterClrMapping/>
  </p:clrMapOvr>
  <p:transition spd="med">
    <p:pull dir="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5400" b="1" dirty="0" smtClean="0">
                <a:latin typeface="Maiandra GD"/>
              </a:rPr>
              <a:t>THANK YOU</a:t>
            </a:r>
            <a:endParaRPr lang="en-IN" sz="5400" b="1" dirty="0">
              <a:latin typeface="Maiandra GD"/>
            </a:endParaRPr>
          </a:p>
        </p:txBody>
      </p:sp>
      <p:sp>
        <p:nvSpPr>
          <p:cNvPr id="3" name="Content Placeholder 2"/>
          <p:cNvSpPr>
            <a:spLocks noGrp="1"/>
          </p:cNvSpPr>
          <p:nvPr>
            <p:ph idx="1"/>
          </p:nvPr>
        </p:nvSpPr>
        <p:spPr>
          <a:xfrm>
            <a:off x="2030105" y="3009900"/>
            <a:ext cx="5083791" cy="838200"/>
          </a:xfrm>
        </p:spPr>
        <p:txBody>
          <a:bodyPr>
            <a:normAutofit/>
          </a:bodyPr>
          <a:lstStyle/>
          <a:p>
            <a:pPr marL="0" indent="0">
              <a:buNone/>
            </a:pPr>
            <a:r>
              <a:rPr lang="en-IN" sz="4800" b="1" dirty="0" smtClean="0">
                <a:latin typeface="Maiandra GD"/>
              </a:rPr>
              <a:t>QUESTIONS ???</a:t>
            </a:r>
            <a:endParaRPr lang="en-IN" sz="4800" b="1" dirty="0">
              <a:latin typeface="Maiandra GD"/>
            </a:endParaRPr>
          </a:p>
        </p:txBody>
      </p:sp>
      <p:sp>
        <p:nvSpPr>
          <p:cNvPr id="4" name="TextBox 3"/>
          <p:cNvSpPr txBox="1"/>
          <p:nvPr/>
        </p:nvSpPr>
        <p:spPr>
          <a:xfrm>
            <a:off x="17060" y="5288340"/>
            <a:ext cx="4343400" cy="1569660"/>
          </a:xfrm>
          <a:prstGeom prst="rect">
            <a:avLst/>
          </a:prstGeom>
          <a:noFill/>
        </p:spPr>
        <p:txBody>
          <a:bodyPr wrap="square" rtlCol="0">
            <a:spAutoFit/>
          </a:bodyPr>
          <a:lstStyle/>
          <a:p>
            <a:pPr>
              <a:buNone/>
            </a:pPr>
            <a:r>
              <a:rPr lang="en-US" sz="3200" b="1" dirty="0">
                <a:latin typeface="Maiandra GD"/>
              </a:rPr>
              <a:t>Pravin R. Navandar </a:t>
            </a:r>
          </a:p>
          <a:p>
            <a:pPr>
              <a:buNone/>
            </a:pPr>
            <a:r>
              <a:rPr lang="en-US" sz="3200" b="1" dirty="0">
                <a:latin typeface="Maiandra GD"/>
                <a:hlinkClick r:id="rId2"/>
              </a:rPr>
              <a:t>pravin@prnco.in</a:t>
            </a:r>
            <a:r>
              <a:rPr lang="en-US" sz="3200" b="1" dirty="0">
                <a:latin typeface="Maiandra GD"/>
              </a:rPr>
              <a:t> </a:t>
            </a:r>
          </a:p>
          <a:p>
            <a:pPr>
              <a:buNone/>
            </a:pPr>
            <a:r>
              <a:rPr lang="en-US" sz="3200" b="1" dirty="0">
                <a:latin typeface="Maiandra GD"/>
              </a:rPr>
              <a:t>Mob :  98209 </a:t>
            </a:r>
            <a:r>
              <a:rPr lang="en-US" sz="3200" b="1" dirty="0" smtClean="0">
                <a:latin typeface="Maiandra GD"/>
              </a:rPr>
              <a:t>50019</a:t>
            </a:r>
            <a:endParaRPr lang="en-IN" sz="3200" b="1" dirty="0">
              <a:latin typeface="Maiandra GD"/>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81</a:t>
            </a:fld>
            <a:endParaRPr lang="en-US" dirty="0"/>
          </a:p>
        </p:txBody>
      </p:sp>
    </p:spTree>
    <p:extLst>
      <p:ext uri="{BB962C8B-B14F-4D97-AF65-F5344CB8AC3E}">
        <p14:creationId xmlns="" xmlns:p14="http://schemas.microsoft.com/office/powerpoint/2010/main" val="2699098084"/>
      </p:ext>
    </p:extLst>
  </p:cSld>
  <p:clrMapOvr>
    <a:masterClrMapping/>
  </p:clrMapOvr>
  <p:transition spd="med">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en-IN" dirty="0" smtClean="0"/>
              <a:t>Key Highlights  </a:t>
            </a:r>
            <a:endParaRPr lang="en-IN" dirty="0"/>
          </a:p>
        </p:txBody>
      </p:sp>
      <p:sp>
        <p:nvSpPr>
          <p:cNvPr id="4" name="Content Placeholder 3"/>
          <p:cNvSpPr>
            <a:spLocks noGrp="1"/>
          </p:cNvSpPr>
          <p:nvPr>
            <p:ph idx="1"/>
          </p:nvPr>
        </p:nvSpPr>
        <p:spPr>
          <a:xfrm>
            <a:off x="214282" y="1600200"/>
            <a:ext cx="8929718" cy="4757758"/>
          </a:xfrm>
        </p:spPr>
        <p:txBody>
          <a:bodyPr>
            <a:normAutofit fontScale="92500"/>
          </a:bodyPr>
          <a:lstStyle/>
          <a:p>
            <a:r>
              <a:rPr lang="en-IN" dirty="0" smtClean="0"/>
              <a:t>Paradigm shifts from Debtors in possession to  CREDITORS in CONTROL. </a:t>
            </a:r>
          </a:p>
          <a:p>
            <a:r>
              <a:rPr lang="en-IN" dirty="0" smtClean="0"/>
              <a:t>Test from EROSION  to DEFAULT</a:t>
            </a:r>
          </a:p>
          <a:p>
            <a:r>
              <a:rPr lang="en-IN" dirty="0" smtClean="0"/>
              <a:t>TIME BOUND </a:t>
            </a:r>
          </a:p>
          <a:p>
            <a:r>
              <a:rPr lang="en-IN" dirty="0" smtClean="0"/>
              <a:t>REGULATOR  -  IBBI – INDEPENDENT  BODY </a:t>
            </a:r>
          </a:p>
          <a:p>
            <a:r>
              <a:rPr lang="en-IN" dirty="0" smtClean="0"/>
              <a:t>INSOLVENCY PROFESSIONAL </a:t>
            </a:r>
          </a:p>
          <a:p>
            <a:r>
              <a:rPr lang="en-IN" dirty="0" smtClean="0"/>
              <a:t>Provide  CONFIDENCE TO LENDERS AND INVESTORS</a:t>
            </a:r>
          </a:p>
          <a:p>
            <a:r>
              <a:rPr lang="en-US" dirty="0" smtClean="0">
                <a:solidFill>
                  <a:srgbClr val="FF0000"/>
                </a:solidFill>
              </a:rPr>
              <a:t>Alteration in the ORDER of PRIORITY  of  payment of  GOVERENMENT DUES . </a:t>
            </a:r>
          </a:p>
          <a:p>
            <a:endParaRPr lang="en-IN"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9</a:t>
            </a:fld>
            <a:endParaRPr lang="en-US" dirty="0"/>
          </a:p>
        </p:txBody>
      </p:sp>
      <p:pic>
        <p:nvPicPr>
          <p:cNvPr id="5" name="Picture 4" descr="chase.jpg"/>
          <p:cNvPicPr>
            <a:picLocks noChangeAspect="1"/>
          </p:cNvPicPr>
          <p:nvPr/>
        </p:nvPicPr>
        <p:blipFill>
          <a:blip r:embed="rId2"/>
          <a:stretch>
            <a:fillRect/>
          </a:stretch>
        </p:blipFill>
        <p:spPr>
          <a:xfrm>
            <a:off x="4429124" y="0"/>
            <a:ext cx="4714876" cy="1714488"/>
          </a:xfrm>
          <a:prstGeom prst="rect">
            <a:avLst/>
          </a:prstGeom>
        </p:spPr>
      </p:pic>
    </p:spTree>
  </p:cSld>
  <p:clrMapOvr>
    <a:masterClrMapping/>
  </p:clrMapOvr>
  <p:transition spd="med">
    <p:pull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5366</TotalTime>
  <Words>5136</Words>
  <Application>Microsoft Office PowerPoint</Application>
  <PresentationFormat>On-screen Show (4:3)</PresentationFormat>
  <Paragraphs>755</Paragraphs>
  <Slides>81</Slides>
  <Notes>9</Notes>
  <HiddenSlides>0</HiddenSlides>
  <MMClips>0</MMClips>
  <ScaleCrop>false</ScaleCrop>
  <HeadingPairs>
    <vt:vector size="4" baseType="variant">
      <vt:variant>
        <vt:lpstr>Theme</vt:lpstr>
      </vt:variant>
      <vt:variant>
        <vt:i4>1</vt:i4>
      </vt:variant>
      <vt:variant>
        <vt:lpstr>Slide Titles</vt:lpstr>
      </vt:variant>
      <vt:variant>
        <vt:i4>81</vt:i4>
      </vt:variant>
    </vt:vector>
  </HeadingPairs>
  <TitlesOfParts>
    <vt:vector size="82" baseType="lpstr">
      <vt:lpstr>Office Theme</vt:lpstr>
      <vt:lpstr>Slide 1</vt:lpstr>
      <vt:lpstr>Slide 2</vt:lpstr>
      <vt:lpstr>Preamble </vt:lpstr>
      <vt:lpstr>Slide 4</vt:lpstr>
      <vt:lpstr>INDEX </vt:lpstr>
      <vt:lpstr>Insolvency Professional </vt:lpstr>
      <vt:lpstr>Banking Law Reform Committee</vt:lpstr>
      <vt:lpstr>Background </vt:lpstr>
      <vt:lpstr>Key Highlights  </vt:lpstr>
      <vt:lpstr>Market Effect </vt:lpstr>
      <vt:lpstr> </vt:lpstr>
      <vt:lpstr>Slide 12</vt:lpstr>
      <vt:lpstr>Slide 13</vt:lpstr>
      <vt:lpstr>ABBRIVIATIONS </vt:lpstr>
      <vt:lpstr>Overview of Insolvency Code</vt:lpstr>
      <vt:lpstr>Definition in 3  Parts plus Regulations  </vt:lpstr>
      <vt:lpstr>Regulations  by  IBBI  </vt:lpstr>
      <vt:lpstr>Some Important Definitions </vt:lpstr>
      <vt:lpstr>Some Important Definitions </vt:lpstr>
      <vt:lpstr>Some Important Definitions </vt:lpstr>
      <vt:lpstr>Some Important Definitions  Section 5</vt:lpstr>
      <vt:lpstr>Some Important Definitions from CIRP  Regulations</vt:lpstr>
      <vt:lpstr>Institutional Framework </vt:lpstr>
      <vt:lpstr>Corporate Insolvency Resolution Process [CIRP]</vt:lpstr>
      <vt:lpstr>APPLICATION</vt:lpstr>
      <vt:lpstr>ADMISSION OF THE APPLICATION </vt:lpstr>
      <vt:lpstr>Corporate Insolvency Resolution Process </vt:lpstr>
      <vt:lpstr>Timelines for CIRP</vt:lpstr>
      <vt:lpstr>MORATORIUM   (Sec 14)</vt:lpstr>
      <vt:lpstr>Slide 30</vt:lpstr>
      <vt:lpstr>SHIFT OF MANAGEMENT Sec 17</vt:lpstr>
      <vt:lpstr>Duties of  IRP and RP </vt:lpstr>
      <vt:lpstr>How to Do it /  What is supposed to be done. </vt:lpstr>
      <vt:lpstr>PUBLIC ANNOUNCEMENT</vt:lpstr>
      <vt:lpstr>Slide 35</vt:lpstr>
      <vt:lpstr>VALUATION</vt:lpstr>
      <vt:lpstr>Slide 37</vt:lpstr>
      <vt:lpstr>  </vt:lpstr>
      <vt:lpstr>PROCESS OF PROOF OF CLAIMS</vt:lpstr>
      <vt:lpstr>PROCESS OF PROOF OF CLAIMS</vt:lpstr>
      <vt:lpstr>Slide 41</vt:lpstr>
      <vt:lpstr>Slide 42</vt:lpstr>
      <vt:lpstr>Slide 43</vt:lpstr>
      <vt:lpstr>How long  your role as  IRP / RP</vt:lpstr>
      <vt:lpstr>COMMITTEE OF CREDITORS</vt:lpstr>
      <vt:lpstr>Voting Share </vt:lpstr>
      <vt:lpstr>MEETING OF THE COMMITTEE</vt:lpstr>
      <vt:lpstr>Slide 48</vt:lpstr>
      <vt:lpstr>Two New Hi tech  </vt:lpstr>
      <vt:lpstr>Information Memorandum ( IM )</vt:lpstr>
      <vt:lpstr>INFORMATION MEMORANDUM</vt:lpstr>
      <vt:lpstr>INFORMATION MEMORANDUM</vt:lpstr>
      <vt:lpstr>INSOLVENCY RESOLUTION PROCESS COST</vt:lpstr>
      <vt:lpstr>INSOLVENCY RESOLUTION PROCESS COST</vt:lpstr>
      <vt:lpstr>Cost of  IRP  &amp; RP</vt:lpstr>
      <vt:lpstr>Prior Approval of COC </vt:lpstr>
      <vt:lpstr>Resolution </vt:lpstr>
      <vt:lpstr>Resolution Applicant  - News</vt:lpstr>
      <vt:lpstr>Resolution Applicant </vt:lpstr>
      <vt:lpstr>Resolution Plan  Regulation  37-39</vt:lpstr>
      <vt:lpstr> Resolution Plan – Mandatory contents</vt:lpstr>
      <vt:lpstr>Resolution Plan …. Contd. </vt:lpstr>
      <vt:lpstr>CIRP Regulations - RP</vt:lpstr>
      <vt:lpstr>Amendment - II</vt:lpstr>
      <vt:lpstr>Amendment – III </vt:lpstr>
      <vt:lpstr>Continue.....</vt:lpstr>
      <vt:lpstr>Final Outcome of CIRP</vt:lpstr>
      <vt:lpstr>Resolution Plan Accepted</vt:lpstr>
      <vt:lpstr>R. Plan for Synergies </vt:lpstr>
      <vt:lpstr>Nov  2017 CA final question </vt:lpstr>
      <vt:lpstr>Recent CA final question By SC Order </vt:lpstr>
      <vt:lpstr>Slide 72</vt:lpstr>
      <vt:lpstr>Liquidation </vt:lpstr>
      <vt:lpstr>Secured Creditors in Liquidation Process Sec 52</vt:lpstr>
      <vt:lpstr>Distribution of Assets</vt:lpstr>
      <vt:lpstr>Slide 76</vt:lpstr>
      <vt:lpstr>Slide 77</vt:lpstr>
      <vt:lpstr>Some Practical Tips </vt:lpstr>
      <vt:lpstr>Fast Track   - CIRP  Chapter IV   Section 55 to 58</vt:lpstr>
      <vt:lpstr>Protection to IRP &amp; RP</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Pravin Navandar</dc:creator>
  <cp:lastModifiedBy>COM-4</cp:lastModifiedBy>
  <cp:revision>396</cp:revision>
  <dcterms:created xsi:type="dcterms:W3CDTF">2006-08-16T00:00:00Z</dcterms:created>
  <dcterms:modified xsi:type="dcterms:W3CDTF">2017-11-14T08:08:22Z</dcterms:modified>
</cp:coreProperties>
</file>